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6.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76" r:id="rId2"/>
    <p:sldId id="283" r:id="rId3"/>
    <p:sldId id="321" r:id="rId4"/>
    <p:sldId id="307" r:id="rId5"/>
    <p:sldId id="310" r:id="rId6"/>
    <p:sldId id="308" r:id="rId7"/>
    <p:sldId id="309" r:id="rId8"/>
    <p:sldId id="320" r:id="rId9"/>
    <p:sldId id="311" r:id="rId10"/>
    <p:sldId id="312" r:id="rId11"/>
    <p:sldId id="313" r:id="rId12"/>
    <p:sldId id="322" r:id="rId13"/>
    <p:sldId id="286" r:id="rId14"/>
    <p:sldId id="288" r:id="rId15"/>
    <p:sldId id="290" r:id="rId16"/>
    <p:sldId id="292" r:id="rId17"/>
    <p:sldId id="314" r:id="rId18"/>
    <p:sldId id="294" r:id="rId19"/>
    <p:sldId id="295" r:id="rId20"/>
    <p:sldId id="296" r:id="rId21"/>
    <p:sldId id="297" r:id="rId22"/>
    <p:sldId id="298" r:id="rId23"/>
    <p:sldId id="299" r:id="rId24"/>
    <p:sldId id="300" r:id="rId25"/>
    <p:sldId id="301" r:id="rId26"/>
    <p:sldId id="315" r:id="rId27"/>
    <p:sldId id="316" r:id="rId28"/>
    <p:sldId id="317" r:id="rId29"/>
    <p:sldId id="318" r:id="rId30"/>
    <p:sldId id="319" r:id="rId31"/>
    <p:sldId id="303" r:id="rId32"/>
    <p:sldId id="304" r:id="rId33"/>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r lustig" initials="ol" lastIdx="8" clrIdx="0">
    <p:extLst>
      <p:ext uri="{19B8F6BF-5375-455C-9EA6-DF929625EA0E}">
        <p15:presenceInfo xmlns:p15="http://schemas.microsoft.com/office/powerpoint/2012/main" userId="0b8e6f688ef5997e" providerId="Windows Live"/>
      </p:ext>
    </p:extLst>
  </p:cmAuthor>
  <p:cmAuthor id="2" name="Inbar Gilboa" initials="IG" lastIdx="4" clrIdx="1">
    <p:extLst>
      <p:ext uri="{19B8F6BF-5375-455C-9EA6-DF929625EA0E}">
        <p15:presenceInfo xmlns:p15="http://schemas.microsoft.com/office/powerpoint/2012/main" userId="e12878ac7a779309" providerId="Windows Live"/>
      </p:ext>
    </p:extLst>
  </p:cmAuthor>
  <p:cmAuthor id="3" name="Sahar J" initials="SJ" lastIdx="1" clrIdx="2">
    <p:extLst>
      <p:ext uri="{19B8F6BF-5375-455C-9EA6-DF929625EA0E}">
        <p15:presenceInfo xmlns:p15="http://schemas.microsoft.com/office/powerpoint/2012/main" userId="Sahar J"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656"/>
    <a:srgbClr val="292F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ללא סגנון, רשת טבלה">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5000"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p:cNvSpPr>
            <a:spLocks noGrp="1"/>
          </p:cNvSpPr>
          <p:nvPr>
            <p:ph type="dt" sz="half" idx="10"/>
          </p:nvPr>
        </p:nvSpPr>
        <p:spPr/>
        <p:txBody>
          <a:bodyPr/>
          <a:lstStyle/>
          <a:p>
            <a:fld id="{10221C6C-6508-4E23-9058-461C309A1661}" type="datetimeFigureOut">
              <a:rPr lang="he-IL" smtClean="0"/>
              <a:t>כ"ב/אדר/תש"ף</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F2D12D6B-61E5-4C58-8EFB-3B7A472B2384}" type="slidenum">
              <a:rPr lang="he-IL" smtClean="0"/>
              <a:t>‹#›</a:t>
            </a:fld>
            <a:endParaRPr lang="he-IL"/>
          </a:p>
        </p:txBody>
      </p:sp>
    </p:spTree>
    <p:extLst>
      <p:ext uri="{BB962C8B-B14F-4D97-AF65-F5344CB8AC3E}">
        <p14:creationId xmlns:p14="http://schemas.microsoft.com/office/powerpoint/2010/main" val="1752277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10"/>
          </p:nvPr>
        </p:nvSpPr>
        <p:spPr/>
        <p:txBody>
          <a:bodyPr/>
          <a:lstStyle/>
          <a:p>
            <a:fld id="{10221C6C-6508-4E23-9058-461C309A1661}" type="datetimeFigureOut">
              <a:rPr lang="he-IL" smtClean="0"/>
              <a:t>כ"ב/אדר/תש"ף</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F2D12D6B-61E5-4C58-8EFB-3B7A472B2384}" type="slidenum">
              <a:rPr lang="he-IL" smtClean="0"/>
              <a:t>‹#›</a:t>
            </a:fld>
            <a:endParaRPr lang="he-IL"/>
          </a:p>
        </p:txBody>
      </p:sp>
    </p:spTree>
    <p:extLst>
      <p:ext uri="{BB962C8B-B14F-4D97-AF65-F5344CB8AC3E}">
        <p14:creationId xmlns:p14="http://schemas.microsoft.com/office/powerpoint/2010/main" val="1899994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10"/>
          </p:nvPr>
        </p:nvSpPr>
        <p:spPr/>
        <p:txBody>
          <a:bodyPr/>
          <a:lstStyle/>
          <a:p>
            <a:fld id="{10221C6C-6508-4E23-9058-461C309A1661}" type="datetimeFigureOut">
              <a:rPr lang="he-IL" smtClean="0"/>
              <a:t>כ"ב/אדר/תש"ף</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F2D12D6B-61E5-4C58-8EFB-3B7A472B2384}" type="slidenum">
              <a:rPr lang="he-IL" smtClean="0"/>
              <a:t>‹#›</a:t>
            </a:fld>
            <a:endParaRPr lang="he-IL"/>
          </a:p>
        </p:txBody>
      </p:sp>
    </p:spTree>
    <p:extLst>
      <p:ext uri="{BB962C8B-B14F-4D97-AF65-F5344CB8AC3E}">
        <p14:creationId xmlns:p14="http://schemas.microsoft.com/office/powerpoint/2010/main" val="3415517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תוכן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10"/>
          </p:nvPr>
        </p:nvSpPr>
        <p:spPr/>
        <p:txBody>
          <a:bodyPr/>
          <a:lstStyle/>
          <a:p>
            <a:fld id="{10221C6C-6508-4E23-9058-461C309A1661}" type="datetimeFigureOut">
              <a:rPr lang="he-IL" smtClean="0"/>
              <a:t>כ"ב/אדר/תש"ף</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F2D12D6B-61E5-4C58-8EFB-3B7A472B2384}" type="slidenum">
              <a:rPr lang="he-IL" smtClean="0"/>
              <a:t>‹#›</a:t>
            </a:fld>
            <a:endParaRPr lang="he-IL"/>
          </a:p>
        </p:txBody>
      </p:sp>
    </p:spTree>
    <p:extLst>
      <p:ext uri="{BB962C8B-B14F-4D97-AF65-F5344CB8AC3E}">
        <p14:creationId xmlns:p14="http://schemas.microsoft.com/office/powerpoint/2010/main" val="280496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p:cNvSpPr>
            <a:spLocks noGrp="1"/>
          </p:cNvSpPr>
          <p:nvPr>
            <p:ph type="dt" sz="half" idx="10"/>
          </p:nvPr>
        </p:nvSpPr>
        <p:spPr/>
        <p:txBody>
          <a:bodyPr/>
          <a:lstStyle/>
          <a:p>
            <a:fld id="{10221C6C-6508-4E23-9058-461C309A1661}" type="datetimeFigureOut">
              <a:rPr lang="he-IL" smtClean="0"/>
              <a:t>כ"ב/אדר/תש"ף</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F2D12D6B-61E5-4C58-8EFB-3B7A472B2384}" type="slidenum">
              <a:rPr lang="he-IL" smtClean="0"/>
              <a:t>‹#›</a:t>
            </a:fld>
            <a:endParaRPr lang="he-IL"/>
          </a:p>
        </p:txBody>
      </p:sp>
    </p:spTree>
    <p:extLst>
      <p:ext uri="{BB962C8B-B14F-4D97-AF65-F5344CB8AC3E}">
        <p14:creationId xmlns:p14="http://schemas.microsoft.com/office/powerpoint/2010/main" val="18646798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תוכן 2"/>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p:cNvSpPr>
            <a:spLocks noGrp="1"/>
          </p:cNvSpPr>
          <p:nvPr>
            <p:ph type="dt" sz="half" idx="10"/>
          </p:nvPr>
        </p:nvSpPr>
        <p:spPr/>
        <p:txBody>
          <a:bodyPr/>
          <a:lstStyle/>
          <a:p>
            <a:fld id="{10221C6C-6508-4E23-9058-461C309A1661}" type="datetimeFigureOut">
              <a:rPr lang="he-IL" smtClean="0"/>
              <a:t>כ"ב/אדר/תש"ף</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F2D12D6B-61E5-4C58-8EFB-3B7A472B2384}" type="slidenum">
              <a:rPr lang="he-IL" smtClean="0"/>
              <a:t>‹#›</a:t>
            </a:fld>
            <a:endParaRPr lang="he-IL"/>
          </a:p>
        </p:txBody>
      </p:sp>
    </p:spTree>
    <p:extLst>
      <p:ext uri="{BB962C8B-B14F-4D97-AF65-F5344CB8AC3E}">
        <p14:creationId xmlns:p14="http://schemas.microsoft.com/office/powerpoint/2010/main" val="1122275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p:cNvSpPr>
            <a:spLocks noGrp="1"/>
          </p:cNvSpPr>
          <p:nvPr>
            <p:ph type="dt" sz="half" idx="10"/>
          </p:nvPr>
        </p:nvSpPr>
        <p:spPr/>
        <p:txBody>
          <a:bodyPr/>
          <a:lstStyle/>
          <a:p>
            <a:fld id="{10221C6C-6508-4E23-9058-461C309A1661}" type="datetimeFigureOut">
              <a:rPr lang="he-IL" smtClean="0"/>
              <a:t>כ"ב/אדר/תש"ף</a:t>
            </a:fld>
            <a:endParaRPr lang="he-IL"/>
          </a:p>
        </p:txBody>
      </p:sp>
      <p:sp>
        <p:nvSpPr>
          <p:cNvPr id="8" name="מציין מיקום של כותרת תחתונה 7"/>
          <p:cNvSpPr>
            <a:spLocks noGrp="1"/>
          </p:cNvSpPr>
          <p:nvPr>
            <p:ph type="ftr" sz="quarter" idx="11"/>
          </p:nvPr>
        </p:nvSpPr>
        <p:spPr/>
        <p:txBody>
          <a:bodyPr/>
          <a:lstStyle/>
          <a:p>
            <a:endParaRPr lang="he-IL"/>
          </a:p>
        </p:txBody>
      </p:sp>
      <p:sp>
        <p:nvSpPr>
          <p:cNvPr id="9" name="מציין מיקום של מספר שקופית 8"/>
          <p:cNvSpPr>
            <a:spLocks noGrp="1"/>
          </p:cNvSpPr>
          <p:nvPr>
            <p:ph type="sldNum" sz="quarter" idx="12"/>
          </p:nvPr>
        </p:nvSpPr>
        <p:spPr/>
        <p:txBody>
          <a:bodyPr/>
          <a:lstStyle/>
          <a:p>
            <a:fld id="{F2D12D6B-61E5-4C58-8EFB-3B7A472B2384}" type="slidenum">
              <a:rPr lang="he-IL" smtClean="0"/>
              <a:t>‹#›</a:t>
            </a:fld>
            <a:endParaRPr lang="he-IL"/>
          </a:p>
        </p:txBody>
      </p:sp>
    </p:spTree>
    <p:extLst>
      <p:ext uri="{BB962C8B-B14F-4D97-AF65-F5344CB8AC3E}">
        <p14:creationId xmlns:p14="http://schemas.microsoft.com/office/powerpoint/2010/main" val="1626987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p:cNvSpPr>
            <a:spLocks noGrp="1"/>
          </p:cNvSpPr>
          <p:nvPr>
            <p:ph type="dt" sz="half" idx="10"/>
          </p:nvPr>
        </p:nvSpPr>
        <p:spPr/>
        <p:txBody>
          <a:bodyPr/>
          <a:lstStyle/>
          <a:p>
            <a:fld id="{10221C6C-6508-4E23-9058-461C309A1661}" type="datetimeFigureOut">
              <a:rPr lang="he-IL" smtClean="0"/>
              <a:t>כ"ב/אדר/תש"ף</a:t>
            </a:fld>
            <a:endParaRPr lang="he-IL"/>
          </a:p>
        </p:txBody>
      </p:sp>
      <p:sp>
        <p:nvSpPr>
          <p:cNvPr id="4" name="מציין מיקום של כותרת תחתונה 3"/>
          <p:cNvSpPr>
            <a:spLocks noGrp="1"/>
          </p:cNvSpPr>
          <p:nvPr>
            <p:ph type="ftr" sz="quarter" idx="11"/>
          </p:nvPr>
        </p:nvSpPr>
        <p:spPr/>
        <p:txBody>
          <a:bodyPr/>
          <a:lstStyle/>
          <a:p>
            <a:endParaRPr lang="he-IL"/>
          </a:p>
        </p:txBody>
      </p:sp>
      <p:sp>
        <p:nvSpPr>
          <p:cNvPr id="5" name="מציין מיקום של מספר שקופית 4"/>
          <p:cNvSpPr>
            <a:spLocks noGrp="1"/>
          </p:cNvSpPr>
          <p:nvPr>
            <p:ph type="sldNum" sz="quarter" idx="12"/>
          </p:nvPr>
        </p:nvSpPr>
        <p:spPr/>
        <p:txBody>
          <a:bodyPr/>
          <a:lstStyle/>
          <a:p>
            <a:fld id="{F2D12D6B-61E5-4C58-8EFB-3B7A472B2384}" type="slidenum">
              <a:rPr lang="he-IL" smtClean="0"/>
              <a:t>‹#›</a:t>
            </a:fld>
            <a:endParaRPr lang="he-IL"/>
          </a:p>
        </p:txBody>
      </p:sp>
    </p:spTree>
    <p:extLst>
      <p:ext uri="{BB962C8B-B14F-4D97-AF65-F5344CB8AC3E}">
        <p14:creationId xmlns:p14="http://schemas.microsoft.com/office/powerpoint/2010/main" val="1755459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p:cNvSpPr>
            <a:spLocks noGrp="1"/>
          </p:cNvSpPr>
          <p:nvPr>
            <p:ph type="dt" sz="half" idx="10"/>
          </p:nvPr>
        </p:nvSpPr>
        <p:spPr/>
        <p:txBody>
          <a:bodyPr/>
          <a:lstStyle/>
          <a:p>
            <a:fld id="{10221C6C-6508-4E23-9058-461C309A1661}" type="datetimeFigureOut">
              <a:rPr lang="he-IL" smtClean="0"/>
              <a:t>כ"ב/אדר/תש"ף</a:t>
            </a:fld>
            <a:endParaRPr lang="he-IL"/>
          </a:p>
        </p:txBody>
      </p:sp>
      <p:sp>
        <p:nvSpPr>
          <p:cNvPr id="3" name="מציין מיקום של כותרת תחתונה 2"/>
          <p:cNvSpPr>
            <a:spLocks noGrp="1"/>
          </p:cNvSpPr>
          <p:nvPr>
            <p:ph type="ftr" sz="quarter" idx="11"/>
          </p:nvPr>
        </p:nvSpPr>
        <p:spPr/>
        <p:txBody>
          <a:bodyPr/>
          <a:lstStyle/>
          <a:p>
            <a:endParaRPr lang="he-IL"/>
          </a:p>
        </p:txBody>
      </p:sp>
      <p:sp>
        <p:nvSpPr>
          <p:cNvPr id="4" name="מציין מיקום של מספר שקופית 3"/>
          <p:cNvSpPr>
            <a:spLocks noGrp="1"/>
          </p:cNvSpPr>
          <p:nvPr>
            <p:ph type="sldNum" sz="quarter" idx="12"/>
          </p:nvPr>
        </p:nvSpPr>
        <p:spPr/>
        <p:txBody>
          <a:bodyPr/>
          <a:lstStyle/>
          <a:p>
            <a:fld id="{F2D12D6B-61E5-4C58-8EFB-3B7A472B2384}" type="slidenum">
              <a:rPr lang="he-IL" smtClean="0"/>
              <a:t>‹#›</a:t>
            </a:fld>
            <a:endParaRPr lang="he-IL"/>
          </a:p>
        </p:txBody>
      </p:sp>
    </p:spTree>
    <p:extLst>
      <p:ext uri="{BB962C8B-B14F-4D97-AF65-F5344CB8AC3E}">
        <p14:creationId xmlns:p14="http://schemas.microsoft.com/office/powerpoint/2010/main" val="4152922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10221C6C-6508-4E23-9058-461C309A1661}" type="datetimeFigureOut">
              <a:rPr lang="he-IL" smtClean="0"/>
              <a:t>כ"ב/אדר/תש"ף</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F2D12D6B-61E5-4C58-8EFB-3B7A472B2384}" type="slidenum">
              <a:rPr lang="he-IL" smtClean="0"/>
              <a:t>‹#›</a:t>
            </a:fld>
            <a:endParaRPr lang="he-IL"/>
          </a:p>
        </p:txBody>
      </p:sp>
    </p:spTree>
    <p:extLst>
      <p:ext uri="{BB962C8B-B14F-4D97-AF65-F5344CB8AC3E}">
        <p14:creationId xmlns:p14="http://schemas.microsoft.com/office/powerpoint/2010/main" val="3391728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10221C6C-6508-4E23-9058-461C309A1661}" type="datetimeFigureOut">
              <a:rPr lang="he-IL" smtClean="0"/>
              <a:t>כ"ב/אדר/תש"ף</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F2D12D6B-61E5-4C58-8EFB-3B7A472B2384}" type="slidenum">
              <a:rPr lang="he-IL" smtClean="0"/>
              <a:t>‹#›</a:t>
            </a:fld>
            <a:endParaRPr lang="he-IL"/>
          </a:p>
        </p:txBody>
      </p:sp>
    </p:spTree>
    <p:extLst>
      <p:ext uri="{BB962C8B-B14F-4D97-AF65-F5344CB8AC3E}">
        <p14:creationId xmlns:p14="http://schemas.microsoft.com/office/powerpoint/2010/main" val="366503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10221C6C-6508-4E23-9058-461C309A1661}" type="datetimeFigureOut">
              <a:rPr lang="he-IL" smtClean="0"/>
              <a:t>כ"ב/אדר/תש"ף</a:t>
            </a:fld>
            <a:endParaRPr lang="he-IL"/>
          </a:p>
        </p:txBody>
      </p:sp>
      <p:sp>
        <p:nvSpPr>
          <p:cNvPr id="5" name="מציין מיקום של כותרת תחתונה 4"/>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F2D12D6B-61E5-4C58-8EFB-3B7A472B2384}" type="slidenum">
              <a:rPr lang="he-IL" smtClean="0"/>
              <a:t>‹#›</a:t>
            </a:fld>
            <a:endParaRPr lang="he-IL"/>
          </a:p>
        </p:txBody>
      </p:sp>
    </p:spTree>
    <p:extLst>
      <p:ext uri="{BB962C8B-B14F-4D97-AF65-F5344CB8AC3E}">
        <p14:creationId xmlns:p14="http://schemas.microsoft.com/office/powerpoint/2010/main" val="13830904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bject 3">
            <a:extLst>
              <a:ext uri="{FF2B5EF4-FFF2-40B4-BE49-F238E27FC236}">
                <a16:creationId xmlns:a16="http://schemas.microsoft.com/office/drawing/2014/main" id="{D8E96A0D-9B50-42AE-A8E0-7A4EB513EF25}"/>
              </a:ext>
            </a:extLst>
          </p:cNvPr>
          <p:cNvSpPr/>
          <p:nvPr/>
        </p:nvSpPr>
        <p:spPr>
          <a:xfrm>
            <a:off x="2801629" y="3174181"/>
            <a:ext cx="1511004" cy="2296086"/>
          </a:xfrm>
          <a:prstGeom prst="rect">
            <a:avLst/>
          </a:prstGeom>
          <a:blipFill>
            <a:blip r:embed="rId2" cstate="print"/>
            <a:stretch>
              <a:fillRect/>
            </a:stretch>
          </a:blipFill>
        </p:spPr>
        <p:txBody>
          <a:bodyPr wrap="square" lIns="0" tIns="0" rIns="0" bIns="0" rtlCol="0"/>
          <a:lstStyle/>
          <a:p>
            <a:endParaRPr dirty="0"/>
          </a:p>
        </p:txBody>
      </p:sp>
      <p:sp>
        <p:nvSpPr>
          <p:cNvPr id="33" name="object 3">
            <a:extLst>
              <a:ext uri="{FF2B5EF4-FFF2-40B4-BE49-F238E27FC236}">
                <a16:creationId xmlns:a16="http://schemas.microsoft.com/office/drawing/2014/main" id="{A0A1C011-CCDA-4396-ADD9-14E17010310B}"/>
              </a:ext>
            </a:extLst>
          </p:cNvPr>
          <p:cNvSpPr/>
          <p:nvPr/>
        </p:nvSpPr>
        <p:spPr>
          <a:xfrm>
            <a:off x="5235389" y="2108584"/>
            <a:ext cx="3985995" cy="3207658"/>
          </a:xfrm>
          <a:prstGeom prst="rect">
            <a:avLst/>
          </a:prstGeom>
          <a:blipFill>
            <a:blip r:embed="rId3" cstate="print"/>
            <a:stretch>
              <a:fillRect/>
            </a:stretch>
          </a:blipFill>
        </p:spPr>
        <p:txBody>
          <a:bodyPr wrap="square" lIns="0" tIns="0" rIns="0" bIns="0" rtlCol="0"/>
          <a:lstStyle/>
          <a:p>
            <a:endParaRPr dirty="0"/>
          </a:p>
        </p:txBody>
      </p:sp>
      <p:pic>
        <p:nvPicPr>
          <p:cNvPr id="6" name="תמונה 5">
            <a:extLst>
              <a:ext uri="{FF2B5EF4-FFF2-40B4-BE49-F238E27FC236}">
                <a16:creationId xmlns:a16="http://schemas.microsoft.com/office/drawing/2014/main" id="{859B7F26-6C1D-405D-AA63-F750BE53C2DB}"/>
              </a:ext>
            </a:extLst>
          </p:cNvPr>
          <p:cNvPicPr>
            <a:picLocks noChangeAspect="1"/>
          </p:cNvPicPr>
          <p:nvPr/>
        </p:nvPicPr>
        <p:blipFill rotWithShape="1">
          <a:blip r:embed="rId4"/>
          <a:srcRect l="9032" t="4762"/>
          <a:stretch/>
        </p:blipFill>
        <p:spPr>
          <a:xfrm>
            <a:off x="8613225" y="3020156"/>
            <a:ext cx="1407345" cy="2622066"/>
          </a:xfrm>
          <a:prstGeom prst="rect">
            <a:avLst/>
          </a:prstGeom>
        </p:spPr>
      </p:pic>
      <p:sp>
        <p:nvSpPr>
          <p:cNvPr id="2" name="מלבן 1">
            <a:extLst>
              <a:ext uri="{FF2B5EF4-FFF2-40B4-BE49-F238E27FC236}">
                <a16:creationId xmlns:a16="http://schemas.microsoft.com/office/drawing/2014/main" id="{E75462EC-B886-404D-9B32-F4D40E79E2FC}"/>
              </a:ext>
            </a:extLst>
          </p:cNvPr>
          <p:cNvSpPr/>
          <p:nvPr/>
        </p:nvSpPr>
        <p:spPr>
          <a:xfrm>
            <a:off x="3459476" y="656485"/>
            <a:ext cx="6096000" cy="461665"/>
          </a:xfrm>
          <a:prstGeom prst="rect">
            <a:avLst/>
          </a:prstGeom>
        </p:spPr>
        <p:txBody>
          <a:bodyPr>
            <a:spAutoFit/>
          </a:bodyPr>
          <a:lstStyle/>
          <a:p>
            <a:pPr algn="ctr" rtl="0"/>
            <a:r>
              <a:rPr lang="en-US" sz="2400" dirty="0">
                <a:latin typeface="Montserrat" panose="00000500000000000000" pitchFamily="2" charset="0"/>
              </a:rPr>
              <a:t>Seatback Website - Corporate wellness system</a:t>
            </a:r>
            <a:endParaRPr lang="en-US" sz="2400" dirty="0"/>
          </a:p>
        </p:txBody>
      </p:sp>
      <p:pic>
        <p:nvPicPr>
          <p:cNvPr id="32" name="Picture 2" descr="vívosmart® 4">
            <a:extLst>
              <a:ext uri="{FF2B5EF4-FFF2-40B4-BE49-F238E27FC236}">
                <a16:creationId xmlns:a16="http://schemas.microsoft.com/office/drawing/2014/main" id="{681D665A-E3FB-46DE-A0C7-D3B8B4CC719B}"/>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7241" r="24665"/>
          <a:stretch/>
        </p:blipFill>
        <p:spPr bwMode="auto">
          <a:xfrm>
            <a:off x="4356847" y="4016385"/>
            <a:ext cx="699247" cy="1453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6723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2B5123F-2A48-4EFD-B886-B498EDA757FE}"/>
              </a:ext>
            </a:extLst>
          </p:cNvPr>
          <p:cNvPicPr>
            <a:picLocks noChangeAspect="1"/>
          </p:cNvPicPr>
          <p:nvPr/>
        </p:nvPicPr>
        <p:blipFill>
          <a:blip r:embed="rId2"/>
          <a:stretch>
            <a:fillRect/>
          </a:stretch>
        </p:blipFill>
        <p:spPr>
          <a:xfrm>
            <a:off x="6095997" y="3935852"/>
            <a:ext cx="2217126" cy="801026"/>
          </a:xfrm>
          <a:prstGeom prst="rect">
            <a:avLst/>
          </a:prstGeom>
        </p:spPr>
      </p:pic>
      <p:sp>
        <p:nvSpPr>
          <p:cNvPr id="4" name="TextBox 3">
            <a:extLst>
              <a:ext uri="{FF2B5EF4-FFF2-40B4-BE49-F238E27FC236}">
                <a16:creationId xmlns:a16="http://schemas.microsoft.com/office/drawing/2014/main" id="{C6E3D62F-A39D-4DF9-A45B-6E25AAB5FCB5}"/>
              </a:ext>
            </a:extLst>
          </p:cNvPr>
          <p:cNvSpPr txBox="1"/>
          <p:nvPr/>
        </p:nvSpPr>
        <p:spPr>
          <a:xfrm>
            <a:off x="4375243" y="4151699"/>
            <a:ext cx="1262077" cy="369332"/>
          </a:xfrm>
          <a:prstGeom prst="rect">
            <a:avLst/>
          </a:prstGeom>
          <a:noFill/>
        </p:spPr>
        <p:txBody>
          <a:bodyPr wrap="none" rtlCol="1">
            <a:spAutoFit/>
          </a:bodyPr>
          <a:lstStyle/>
          <a:p>
            <a:r>
              <a:rPr lang="en-US" dirty="0"/>
              <a:t>Learn more</a:t>
            </a:r>
            <a:endParaRPr lang="he-IL" dirty="0"/>
          </a:p>
        </p:txBody>
      </p:sp>
      <p:sp>
        <p:nvSpPr>
          <p:cNvPr id="9" name="TextBox 8">
            <a:extLst>
              <a:ext uri="{FF2B5EF4-FFF2-40B4-BE49-F238E27FC236}">
                <a16:creationId xmlns:a16="http://schemas.microsoft.com/office/drawing/2014/main" id="{4DBA79C5-7FB2-490F-A51D-4B048E94FB52}"/>
              </a:ext>
            </a:extLst>
          </p:cNvPr>
          <p:cNvSpPr txBox="1"/>
          <p:nvPr/>
        </p:nvSpPr>
        <p:spPr>
          <a:xfrm>
            <a:off x="4222953" y="2705150"/>
            <a:ext cx="3746090" cy="523220"/>
          </a:xfrm>
          <a:prstGeom prst="rect">
            <a:avLst/>
          </a:prstGeom>
          <a:noFill/>
        </p:spPr>
        <p:txBody>
          <a:bodyPr wrap="none" rtlCol="1">
            <a:spAutoFit/>
          </a:bodyPr>
          <a:lstStyle/>
          <a:p>
            <a:r>
              <a:rPr lang="en-US" sz="2800" dirty="0"/>
              <a:t>Seatback+ for Enterprise</a:t>
            </a:r>
            <a:endParaRPr lang="he-IL" sz="2800" dirty="0"/>
          </a:p>
        </p:txBody>
      </p:sp>
      <p:sp>
        <p:nvSpPr>
          <p:cNvPr id="10" name="TextBox 9">
            <a:extLst>
              <a:ext uri="{FF2B5EF4-FFF2-40B4-BE49-F238E27FC236}">
                <a16:creationId xmlns:a16="http://schemas.microsoft.com/office/drawing/2014/main" id="{471657B1-0A9A-499D-BAEA-47A38D5F53BC}"/>
              </a:ext>
            </a:extLst>
          </p:cNvPr>
          <p:cNvSpPr txBox="1"/>
          <p:nvPr/>
        </p:nvSpPr>
        <p:spPr>
          <a:xfrm>
            <a:off x="2695126" y="3228370"/>
            <a:ext cx="6801743" cy="584775"/>
          </a:xfrm>
          <a:prstGeom prst="rect">
            <a:avLst/>
          </a:prstGeom>
          <a:noFill/>
        </p:spPr>
        <p:txBody>
          <a:bodyPr wrap="square" rtlCol="1">
            <a:spAutoFit/>
          </a:bodyPr>
          <a:lstStyle/>
          <a:p>
            <a:pPr algn="ctr"/>
            <a:r>
              <a:rPr lang="en-US" sz="1600" dirty="0"/>
              <a:t>A fully scalable, flexible and secure Corporate Wellness solution</a:t>
            </a:r>
            <a:br>
              <a:rPr lang="en-US" sz="1600" dirty="0"/>
            </a:br>
            <a:r>
              <a:rPr lang="en-US" sz="1600" dirty="0"/>
              <a:t>Empowering your employees to perform better and reach their Health Goals</a:t>
            </a:r>
            <a:endParaRPr lang="he-IL" sz="1600" dirty="0"/>
          </a:p>
        </p:txBody>
      </p:sp>
      <p:pic>
        <p:nvPicPr>
          <p:cNvPr id="2" name="Picture 1">
            <a:extLst>
              <a:ext uri="{FF2B5EF4-FFF2-40B4-BE49-F238E27FC236}">
                <a16:creationId xmlns:a16="http://schemas.microsoft.com/office/drawing/2014/main" id="{60542655-34E8-4FD0-BAFC-100CCA5050D7}"/>
              </a:ext>
            </a:extLst>
          </p:cNvPr>
          <p:cNvPicPr>
            <a:picLocks noChangeAspect="1"/>
          </p:cNvPicPr>
          <p:nvPr/>
        </p:nvPicPr>
        <p:blipFill rotWithShape="1">
          <a:blip r:embed="rId3"/>
          <a:srcRect l="23811" t="32080" r="1189" b="4619"/>
          <a:stretch/>
        </p:blipFill>
        <p:spPr>
          <a:xfrm>
            <a:off x="1" y="1125569"/>
            <a:ext cx="12178646" cy="5781900"/>
          </a:xfrm>
          <a:prstGeom prst="rect">
            <a:avLst/>
          </a:prstGeom>
        </p:spPr>
      </p:pic>
      <p:sp>
        <p:nvSpPr>
          <p:cNvPr id="5" name="Rectangle 4">
            <a:extLst>
              <a:ext uri="{FF2B5EF4-FFF2-40B4-BE49-F238E27FC236}">
                <a16:creationId xmlns:a16="http://schemas.microsoft.com/office/drawing/2014/main" id="{E60C62AE-A537-47E2-9F1A-40AF0875B0B5}"/>
              </a:ext>
            </a:extLst>
          </p:cNvPr>
          <p:cNvSpPr/>
          <p:nvPr/>
        </p:nvSpPr>
        <p:spPr>
          <a:xfrm>
            <a:off x="0" y="0"/>
            <a:ext cx="12178646" cy="112556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TextBox 5">
            <a:extLst>
              <a:ext uri="{FF2B5EF4-FFF2-40B4-BE49-F238E27FC236}">
                <a16:creationId xmlns:a16="http://schemas.microsoft.com/office/drawing/2014/main" id="{F17FBA02-24C3-4685-9A45-1D173A089B98}"/>
              </a:ext>
            </a:extLst>
          </p:cNvPr>
          <p:cNvSpPr txBox="1"/>
          <p:nvPr/>
        </p:nvSpPr>
        <p:spPr>
          <a:xfrm>
            <a:off x="5276119" y="5376099"/>
            <a:ext cx="1626407" cy="369332"/>
          </a:xfrm>
          <a:prstGeom prst="rect">
            <a:avLst/>
          </a:prstGeom>
          <a:noFill/>
        </p:spPr>
        <p:txBody>
          <a:bodyPr wrap="none" rtlCol="1">
            <a:spAutoFit/>
          </a:bodyPr>
          <a:lstStyle/>
          <a:p>
            <a:r>
              <a:rPr lang="en-US" b="1" dirty="0">
                <a:highlight>
                  <a:srgbClr val="FFFF00"/>
                </a:highlight>
              </a:rPr>
              <a:t>End of Website</a:t>
            </a:r>
            <a:endParaRPr lang="he-IL" b="1" dirty="0">
              <a:highlight>
                <a:srgbClr val="FFFF00"/>
              </a:highlight>
            </a:endParaRPr>
          </a:p>
        </p:txBody>
      </p:sp>
    </p:spTree>
    <p:extLst>
      <p:ext uri="{BB962C8B-B14F-4D97-AF65-F5344CB8AC3E}">
        <p14:creationId xmlns:p14="http://schemas.microsoft.com/office/powerpoint/2010/main" val="3369104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398CE-3BB2-485B-A691-0EBE83D1D131}"/>
              </a:ext>
            </a:extLst>
          </p:cNvPr>
          <p:cNvSpPr>
            <a:spLocks noGrp="1"/>
          </p:cNvSpPr>
          <p:nvPr>
            <p:ph type="title"/>
          </p:nvPr>
        </p:nvSpPr>
        <p:spPr>
          <a:xfrm>
            <a:off x="838200" y="2103437"/>
            <a:ext cx="10515600" cy="1325563"/>
          </a:xfrm>
        </p:spPr>
        <p:txBody>
          <a:bodyPr/>
          <a:lstStyle/>
          <a:p>
            <a:pPr algn="ctr"/>
            <a:r>
              <a:rPr lang="en-US" dirty="0"/>
              <a:t>Going back to the first screen!</a:t>
            </a:r>
            <a:endParaRPr lang="he-IL" dirty="0"/>
          </a:p>
        </p:txBody>
      </p:sp>
    </p:spTree>
    <p:extLst>
      <p:ext uri="{BB962C8B-B14F-4D97-AF65-F5344CB8AC3E}">
        <p14:creationId xmlns:p14="http://schemas.microsoft.com/office/powerpoint/2010/main" val="811506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bject 3">
            <a:extLst>
              <a:ext uri="{FF2B5EF4-FFF2-40B4-BE49-F238E27FC236}">
                <a16:creationId xmlns:a16="http://schemas.microsoft.com/office/drawing/2014/main" id="{D8E96A0D-9B50-42AE-A8E0-7A4EB513EF25}"/>
              </a:ext>
            </a:extLst>
          </p:cNvPr>
          <p:cNvSpPr/>
          <p:nvPr/>
        </p:nvSpPr>
        <p:spPr>
          <a:xfrm>
            <a:off x="2801629" y="3174181"/>
            <a:ext cx="1511004" cy="2296086"/>
          </a:xfrm>
          <a:prstGeom prst="rect">
            <a:avLst/>
          </a:prstGeom>
          <a:blipFill>
            <a:blip r:embed="rId2" cstate="print"/>
            <a:stretch>
              <a:fillRect/>
            </a:stretch>
          </a:blipFill>
        </p:spPr>
        <p:txBody>
          <a:bodyPr wrap="square" lIns="0" tIns="0" rIns="0" bIns="0" rtlCol="0"/>
          <a:lstStyle/>
          <a:p>
            <a:endParaRPr dirty="0"/>
          </a:p>
        </p:txBody>
      </p:sp>
      <p:sp>
        <p:nvSpPr>
          <p:cNvPr id="33" name="object 3">
            <a:extLst>
              <a:ext uri="{FF2B5EF4-FFF2-40B4-BE49-F238E27FC236}">
                <a16:creationId xmlns:a16="http://schemas.microsoft.com/office/drawing/2014/main" id="{A0A1C011-CCDA-4396-ADD9-14E17010310B}"/>
              </a:ext>
            </a:extLst>
          </p:cNvPr>
          <p:cNvSpPr/>
          <p:nvPr/>
        </p:nvSpPr>
        <p:spPr>
          <a:xfrm>
            <a:off x="5235389" y="2108584"/>
            <a:ext cx="3985995" cy="3207658"/>
          </a:xfrm>
          <a:prstGeom prst="rect">
            <a:avLst/>
          </a:prstGeom>
          <a:blipFill>
            <a:blip r:embed="rId3" cstate="print"/>
            <a:stretch>
              <a:fillRect/>
            </a:stretch>
          </a:blipFill>
        </p:spPr>
        <p:txBody>
          <a:bodyPr wrap="square" lIns="0" tIns="0" rIns="0" bIns="0" rtlCol="0"/>
          <a:lstStyle/>
          <a:p>
            <a:endParaRPr dirty="0"/>
          </a:p>
        </p:txBody>
      </p:sp>
      <p:pic>
        <p:nvPicPr>
          <p:cNvPr id="6" name="תמונה 5">
            <a:extLst>
              <a:ext uri="{FF2B5EF4-FFF2-40B4-BE49-F238E27FC236}">
                <a16:creationId xmlns:a16="http://schemas.microsoft.com/office/drawing/2014/main" id="{859B7F26-6C1D-405D-AA63-F750BE53C2DB}"/>
              </a:ext>
            </a:extLst>
          </p:cNvPr>
          <p:cNvPicPr>
            <a:picLocks noChangeAspect="1"/>
          </p:cNvPicPr>
          <p:nvPr/>
        </p:nvPicPr>
        <p:blipFill rotWithShape="1">
          <a:blip r:embed="rId4"/>
          <a:srcRect l="9032" t="4762"/>
          <a:stretch/>
        </p:blipFill>
        <p:spPr>
          <a:xfrm>
            <a:off x="8613225" y="3020156"/>
            <a:ext cx="1407345" cy="2622066"/>
          </a:xfrm>
          <a:prstGeom prst="rect">
            <a:avLst/>
          </a:prstGeom>
        </p:spPr>
      </p:pic>
      <p:sp>
        <p:nvSpPr>
          <p:cNvPr id="2" name="מלבן 1">
            <a:extLst>
              <a:ext uri="{FF2B5EF4-FFF2-40B4-BE49-F238E27FC236}">
                <a16:creationId xmlns:a16="http://schemas.microsoft.com/office/drawing/2014/main" id="{E75462EC-B886-404D-9B32-F4D40E79E2FC}"/>
              </a:ext>
            </a:extLst>
          </p:cNvPr>
          <p:cNvSpPr/>
          <p:nvPr/>
        </p:nvSpPr>
        <p:spPr>
          <a:xfrm>
            <a:off x="3557131" y="1215778"/>
            <a:ext cx="6096000" cy="369332"/>
          </a:xfrm>
          <a:prstGeom prst="rect">
            <a:avLst/>
          </a:prstGeom>
        </p:spPr>
        <p:txBody>
          <a:bodyPr>
            <a:spAutoFit/>
          </a:bodyPr>
          <a:lstStyle/>
          <a:p>
            <a:pPr algn="ctr" rtl="0"/>
            <a:r>
              <a:rPr lang="en-US" dirty="0">
                <a:latin typeface="Montserrat" panose="00000500000000000000" pitchFamily="2" charset="0"/>
              </a:rPr>
              <a:t>Seatback Website - Corporate wellness system</a:t>
            </a:r>
            <a:endParaRPr lang="en-US" dirty="0"/>
          </a:p>
        </p:txBody>
      </p:sp>
      <p:pic>
        <p:nvPicPr>
          <p:cNvPr id="32" name="Picture 2" descr="vívosmart® 4">
            <a:extLst>
              <a:ext uri="{FF2B5EF4-FFF2-40B4-BE49-F238E27FC236}">
                <a16:creationId xmlns:a16="http://schemas.microsoft.com/office/drawing/2014/main" id="{681D665A-E3FB-46DE-A0C7-D3B8B4CC719B}"/>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7241" r="24665"/>
          <a:stretch/>
        </p:blipFill>
        <p:spPr bwMode="auto">
          <a:xfrm>
            <a:off x="4356847" y="4016385"/>
            <a:ext cx="699247" cy="1453882"/>
          </a:xfrm>
          <a:prstGeom prst="rect">
            <a:avLst/>
          </a:prstGeom>
          <a:noFill/>
          <a:extLst>
            <a:ext uri="{909E8E84-426E-40DD-AFC4-6F175D3DCCD1}">
              <a14:hiddenFill xmlns:a14="http://schemas.microsoft.com/office/drawing/2010/main">
                <a:solidFill>
                  <a:srgbClr val="FFFFFF"/>
                </a:solidFill>
              </a14:hiddenFill>
            </a:ext>
          </a:extLst>
        </p:spPr>
      </p:pic>
      <p:pic>
        <p:nvPicPr>
          <p:cNvPr id="7" name="תמונה 3">
            <a:extLst>
              <a:ext uri="{FF2B5EF4-FFF2-40B4-BE49-F238E27FC236}">
                <a16:creationId xmlns:a16="http://schemas.microsoft.com/office/drawing/2014/main" id="{8BF068AC-6D37-4808-99BE-400B603DC231}"/>
              </a:ext>
            </a:extLst>
          </p:cNvPr>
          <p:cNvPicPr>
            <a:picLocks noChangeAspect="1"/>
          </p:cNvPicPr>
          <p:nvPr/>
        </p:nvPicPr>
        <p:blipFill>
          <a:blip r:embed="rId6"/>
          <a:stretch>
            <a:fillRect/>
          </a:stretch>
        </p:blipFill>
        <p:spPr>
          <a:xfrm>
            <a:off x="0" y="0"/>
            <a:ext cx="12192000" cy="6838950"/>
          </a:xfrm>
          <a:prstGeom prst="rect">
            <a:avLst/>
          </a:prstGeom>
        </p:spPr>
      </p:pic>
      <p:sp>
        <p:nvSpPr>
          <p:cNvPr id="3" name="TextBox 2">
            <a:extLst>
              <a:ext uri="{FF2B5EF4-FFF2-40B4-BE49-F238E27FC236}">
                <a16:creationId xmlns:a16="http://schemas.microsoft.com/office/drawing/2014/main" id="{60D38E2E-D470-49C4-9DAC-0D8CE67054AB}"/>
              </a:ext>
            </a:extLst>
          </p:cNvPr>
          <p:cNvSpPr txBox="1"/>
          <p:nvPr/>
        </p:nvSpPr>
        <p:spPr>
          <a:xfrm>
            <a:off x="3377059" y="0"/>
            <a:ext cx="1959575" cy="369332"/>
          </a:xfrm>
          <a:prstGeom prst="rect">
            <a:avLst/>
          </a:prstGeom>
          <a:noFill/>
        </p:spPr>
        <p:txBody>
          <a:bodyPr wrap="none" rtlCol="1">
            <a:spAutoFit/>
          </a:bodyPr>
          <a:lstStyle/>
          <a:p>
            <a:r>
              <a:rPr lang="en-US" dirty="0">
                <a:highlight>
                  <a:srgbClr val="FFFF00"/>
                </a:highlight>
              </a:rPr>
              <a:t>Main website page</a:t>
            </a:r>
            <a:endParaRPr lang="he-IL" dirty="0">
              <a:highlight>
                <a:srgbClr val="FFFF00"/>
              </a:highlight>
            </a:endParaRPr>
          </a:p>
        </p:txBody>
      </p:sp>
      <p:pic>
        <p:nvPicPr>
          <p:cNvPr id="13" name="Picture 12">
            <a:extLst>
              <a:ext uri="{FF2B5EF4-FFF2-40B4-BE49-F238E27FC236}">
                <a16:creationId xmlns:a16="http://schemas.microsoft.com/office/drawing/2014/main" id="{10766F9A-9D8E-403F-BECD-9148AEEC4C10}"/>
              </a:ext>
            </a:extLst>
          </p:cNvPr>
          <p:cNvPicPr>
            <a:picLocks noChangeAspect="1"/>
          </p:cNvPicPr>
          <p:nvPr/>
        </p:nvPicPr>
        <p:blipFill rotWithShape="1">
          <a:blip r:embed="rId7">
            <a:extLst>
              <a:ext uri="{28A0092B-C50C-407E-A947-70E740481C1C}">
                <a14:useLocalDpi xmlns:a14="http://schemas.microsoft.com/office/drawing/2010/main" val="0"/>
              </a:ext>
            </a:extLst>
          </a:blip>
          <a:srcRect l="8554" t="32691" b="8468"/>
          <a:stretch/>
        </p:blipFill>
        <p:spPr>
          <a:xfrm>
            <a:off x="5059815" y="1305018"/>
            <a:ext cx="5583658" cy="5081936"/>
          </a:xfrm>
          <a:prstGeom prst="rect">
            <a:avLst/>
          </a:prstGeom>
        </p:spPr>
      </p:pic>
      <p:sp>
        <p:nvSpPr>
          <p:cNvPr id="15" name="Rectangle 14">
            <a:extLst>
              <a:ext uri="{FF2B5EF4-FFF2-40B4-BE49-F238E27FC236}">
                <a16:creationId xmlns:a16="http://schemas.microsoft.com/office/drawing/2014/main" id="{1A15ED29-C99F-42DF-B9B7-752F2ED6EC09}"/>
              </a:ext>
            </a:extLst>
          </p:cNvPr>
          <p:cNvSpPr/>
          <p:nvPr/>
        </p:nvSpPr>
        <p:spPr>
          <a:xfrm>
            <a:off x="10643473" y="1305018"/>
            <a:ext cx="1057296" cy="46518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Arrow: Down 20">
            <a:extLst>
              <a:ext uri="{FF2B5EF4-FFF2-40B4-BE49-F238E27FC236}">
                <a16:creationId xmlns:a16="http://schemas.microsoft.com/office/drawing/2014/main" id="{F6D4019F-16B4-4DD9-B0F2-7E48B4F7FA89}"/>
              </a:ext>
            </a:extLst>
          </p:cNvPr>
          <p:cNvSpPr/>
          <p:nvPr/>
        </p:nvSpPr>
        <p:spPr>
          <a:xfrm>
            <a:off x="6235467" y="5654966"/>
            <a:ext cx="630314" cy="696478"/>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Oval 13">
            <a:extLst>
              <a:ext uri="{FF2B5EF4-FFF2-40B4-BE49-F238E27FC236}">
                <a16:creationId xmlns:a16="http://schemas.microsoft.com/office/drawing/2014/main" id="{71CE2908-F616-47E2-908D-FB70E3E4ADE0}"/>
              </a:ext>
            </a:extLst>
          </p:cNvPr>
          <p:cNvSpPr/>
          <p:nvPr/>
        </p:nvSpPr>
        <p:spPr>
          <a:xfrm>
            <a:off x="6426532" y="394171"/>
            <a:ext cx="690298" cy="223243"/>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619800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
            <a:extLst>
              <a:ext uri="{FF2B5EF4-FFF2-40B4-BE49-F238E27FC236}">
                <a16:creationId xmlns:a16="http://schemas.microsoft.com/office/drawing/2014/main" id="{A0A1C011-CCDA-4396-ADD9-14E17010310B}"/>
              </a:ext>
            </a:extLst>
          </p:cNvPr>
          <p:cNvSpPr/>
          <p:nvPr/>
        </p:nvSpPr>
        <p:spPr>
          <a:xfrm>
            <a:off x="3651459" y="945246"/>
            <a:ext cx="5261943" cy="3913570"/>
          </a:xfrm>
          <a:prstGeom prst="rect">
            <a:avLst/>
          </a:prstGeom>
          <a:blipFill>
            <a:blip r:embed="rId2" cstate="print"/>
            <a:stretch>
              <a:fillRect/>
            </a:stretch>
          </a:blipFill>
        </p:spPr>
        <p:txBody>
          <a:bodyPr wrap="square" lIns="0" tIns="0" rIns="0" bIns="0" rtlCol="0"/>
          <a:lstStyle/>
          <a:p>
            <a:endParaRPr dirty="0"/>
          </a:p>
        </p:txBody>
      </p:sp>
      <p:sp>
        <p:nvSpPr>
          <p:cNvPr id="3" name="TextBox 2">
            <a:extLst>
              <a:ext uri="{FF2B5EF4-FFF2-40B4-BE49-F238E27FC236}">
                <a16:creationId xmlns:a16="http://schemas.microsoft.com/office/drawing/2014/main" id="{DF1C425F-B5AA-4FB4-8E82-D4C61E71DE86}"/>
              </a:ext>
            </a:extLst>
          </p:cNvPr>
          <p:cNvSpPr txBox="1"/>
          <p:nvPr/>
        </p:nvSpPr>
        <p:spPr>
          <a:xfrm>
            <a:off x="4529939" y="4962617"/>
            <a:ext cx="4144171" cy="1754326"/>
          </a:xfrm>
          <a:prstGeom prst="rect">
            <a:avLst/>
          </a:prstGeom>
          <a:noFill/>
        </p:spPr>
        <p:txBody>
          <a:bodyPr wrap="square" rtlCol="1">
            <a:spAutoFit/>
          </a:bodyPr>
          <a:lstStyle/>
          <a:p>
            <a:pPr algn="l" rtl="0"/>
            <a:r>
              <a:rPr lang="en-US" dirty="0"/>
              <a:t>Seatback+ system explanation</a:t>
            </a:r>
          </a:p>
          <a:p>
            <a:pPr algn="l" rtl="0"/>
            <a:br>
              <a:rPr lang="en-US" dirty="0"/>
            </a:br>
            <a:r>
              <a:rPr lang="en-US" dirty="0"/>
              <a:t>-Bullet</a:t>
            </a:r>
            <a:br>
              <a:rPr lang="en-US" dirty="0"/>
            </a:br>
            <a:r>
              <a:rPr lang="en-US" dirty="0"/>
              <a:t>-Bullet</a:t>
            </a:r>
            <a:br>
              <a:rPr lang="en-US" dirty="0"/>
            </a:br>
            <a:r>
              <a:rPr lang="en-US" dirty="0"/>
              <a:t>-Bullet</a:t>
            </a:r>
            <a:endParaRPr lang="he-IL" dirty="0"/>
          </a:p>
          <a:p>
            <a:pPr algn="l" rtl="0"/>
            <a:endParaRPr lang="he-IL" dirty="0"/>
          </a:p>
        </p:txBody>
      </p:sp>
      <p:pic>
        <p:nvPicPr>
          <p:cNvPr id="4" name="Picture 3">
            <a:extLst>
              <a:ext uri="{FF2B5EF4-FFF2-40B4-BE49-F238E27FC236}">
                <a16:creationId xmlns:a16="http://schemas.microsoft.com/office/drawing/2014/main" id="{9D1B1CE2-7E3A-431F-A149-8B71E4D8201F}"/>
              </a:ext>
            </a:extLst>
          </p:cNvPr>
          <p:cNvPicPr>
            <a:picLocks noChangeAspect="1"/>
          </p:cNvPicPr>
          <p:nvPr/>
        </p:nvPicPr>
        <p:blipFill>
          <a:blip r:embed="rId3"/>
          <a:stretch>
            <a:fillRect/>
          </a:stretch>
        </p:blipFill>
        <p:spPr>
          <a:xfrm>
            <a:off x="0" y="0"/>
            <a:ext cx="12192000" cy="841445"/>
          </a:xfrm>
          <a:prstGeom prst="rect">
            <a:avLst/>
          </a:prstGeom>
        </p:spPr>
      </p:pic>
      <p:pic>
        <p:nvPicPr>
          <p:cNvPr id="7" name="Picture 6">
            <a:extLst>
              <a:ext uri="{FF2B5EF4-FFF2-40B4-BE49-F238E27FC236}">
                <a16:creationId xmlns:a16="http://schemas.microsoft.com/office/drawing/2014/main" id="{2EDF4CE5-C7CC-4AB2-BAD5-3FE7E26DB064}"/>
              </a:ext>
            </a:extLst>
          </p:cNvPr>
          <p:cNvPicPr>
            <a:picLocks noChangeAspect="1"/>
          </p:cNvPicPr>
          <p:nvPr/>
        </p:nvPicPr>
        <p:blipFill>
          <a:blip r:embed="rId4"/>
          <a:stretch>
            <a:fillRect/>
          </a:stretch>
        </p:blipFill>
        <p:spPr>
          <a:xfrm>
            <a:off x="5544242" y="5646054"/>
            <a:ext cx="1476375" cy="533400"/>
          </a:xfrm>
          <a:prstGeom prst="rect">
            <a:avLst/>
          </a:prstGeom>
        </p:spPr>
      </p:pic>
      <p:sp>
        <p:nvSpPr>
          <p:cNvPr id="8" name="TextBox 7">
            <a:extLst>
              <a:ext uri="{FF2B5EF4-FFF2-40B4-BE49-F238E27FC236}">
                <a16:creationId xmlns:a16="http://schemas.microsoft.com/office/drawing/2014/main" id="{52D632B4-B379-4B81-A069-769E9E1FA51C}"/>
              </a:ext>
            </a:extLst>
          </p:cNvPr>
          <p:cNvSpPr txBox="1"/>
          <p:nvPr/>
        </p:nvSpPr>
        <p:spPr>
          <a:xfrm>
            <a:off x="1442255" y="1677879"/>
            <a:ext cx="1141146" cy="369332"/>
          </a:xfrm>
          <a:prstGeom prst="rect">
            <a:avLst/>
          </a:prstGeom>
          <a:noFill/>
        </p:spPr>
        <p:txBody>
          <a:bodyPr wrap="none" rtlCol="1">
            <a:spAutoFit/>
          </a:bodyPr>
          <a:lstStyle/>
          <a:p>
            <a:r>
              <a:rPr lang="en-US" dirty="0"/>
              <a:t>Seatback+</a:t>
            </a:r>
            <a:endParaRPr lang="he-IL" dirty="0"/>
          </a:p>
        </p:txBody>
      </p:sp>
      <p:cxnSp>
        <p:nvCxnSpPr>
          <p:cNvPr id="5" name="Connector: Curved 4">
            <a:extLst>
              <a:ext uri="{FF2B5EF4-FFF2-40B4-BE49-F238E27FC236}">
                <a16:creationId xmlns:a16="http://schemas.microsoft.com/office/drawing/2014/main" id="{EA361D5F-BF5A-44A2-9FDA-3BCCBC3119E4}"/>
              </a:ext>
            </a:extLst>
          </p:cNvPr>
          <p:cNvCxnSpPr/>
          <p:nvPr/>
        </p:nvCxnSpPr>
        <p:spPr>
          <a:xfrm>
            <a:off x="8336131" y="2331297"/>
            <a:ext cx="1988598" cy="980074"/>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33F8A7A-71B5-400C-B66B-257F0079E07D}"/>
              </a:ext>
            </a:extLst>
          </p:cNvPr>
          <p:cNvSpPr txBox="1"/>
          <p:nvPr/>
        </p:nvSpPr>
        <p:spPr>
          <a:xfrm>
            <a:off x="9676660" y="1862545"/>
            <a:ext cx="2299316" cy="1477328"/>
          </a:xfrm>
          <a:prstGeom prst="rect">
            <a:avLst/>
          </a:prstGeom>
          <a:noFill/>
        </p:spPr>
        <p:txBody>
          <a:bodyPr wrap="square" rtlCol="1">
            <a:spAutoFit/>
          </a:bodyPr>
          <a:lstStyle/>
          <a:p>
            <a:pPr algn="ctr"/>
            <a:r>
              <a:rPr lang="en-US" dirty="0"/>
              <a:t>Animation of Seatback+ Platform screens User Experience inside this monitor</a:t>
            </a:r>
            <a:endParaRPr lang="he-IL" dirty="0"/>
          </a:p>
        </p:txBody>
      </p:sp>
      <p:sp>
        <p:nvSpPr>
          <p:cNvPr id="10" name="Arrow: Down 9">
            <a:extLst>
              <a:ext uri="{FF2B5EF4-FFF2-40B4-BE49-F238E27FC236}">
                <a16:creationId xmlns:a16="http://schemas.microsoft.com/office/drawing/2014/main" id="{2809880F-6B11-4467-93EE-D3A9F86AF8A0}"/>
              </a:ext>
            </a:extLst>
          </p:cNvPr>
          <p:cNvSpPr/>
          <p:nvPr/>
        </p:nvSpPr>
        <p:spPr>
          <a:xfrm>
            <a:off x="6029416" y="6380227"/>
            <a:ext cx="315158" cy="403640"/>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376160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1C425F-B5AA-4FB4-8E82-D4C61E71DE86}"/>
              </a:ext>
            </a:extLst>
          </p:cNvPr>
          <p:cNvSpPr txBox="1"/>
          <p:nvPr/>
        </p:nvSpPr>
        <p:spPr>
          <a:xfrm>
            <a:off x="129450" y="865160"/>
            <a:ext cx="4483223" cy="1754326"/>
          </a:xfrm>
          <a:prstGeom prst="rect">
            <a:avLst/>
          </a:prstGeom>
          <a:noFill/>
        </p:spPr>
        <p:txBody>
          <a:bodyPr wrap="square" rtlCol="1">
            <a:spAutoFit/>
          </a:bodyPr>
          <a:lstStyle/>
          <a:p>
            <a:pPr algn="l" rtl="0"/>
            <a:r>
              <a:rPr lang="en-US" dirty="0"/>
              <a:t>Shows and explains everything regarding Seatback’s ergonomics products, the chairs and the portable device and shows the exact technology and how we involve it with data to help the user get insights on his Core Ergonomic Metrics.</a:t>
            </a:r>
            <a:endParaRPr lang="he-IL" dirty="0"/>
          </a:p>
        </p:txBody>
      </p:sp>
      <p:pic>
        <p:nvPicPr>
          <p:cNvPr id="4" name="Picture 3">
            <a:extLst>
              <a:ext uri="{FF2B5EF4-FFF2-40B4-BE49-F238E27FC236}">
                <a16:creationId xmlns:a16="http://schemas.microsoft.com/office/drawing/2014/main" id="{9D1B1CE2-7E3A-431F-A149-8B71E4D8201F}"/>
              </a:ext>
            </a:extLst>
          </p:cNvPr>
          <p:cNvPicPr>
            <a:picLocks noChangeAspect="1"/>
          </p:cNvPicPr>
          <p:nvPr/>
        </p:nvPicPr>
        <p:blipFill>
          <a:blip r:embed="rId2"/>
          <a:stretch>
            <a:fillRect/>
          </a:stretch>
        </p:blipFill>
        <p:spPr>
          <a:xfrm>
            <a:off x="0" y="0"/>
            <a:ext cx="12192000" cy="841445"/>
          </a:xfrm>
          <a:prstGeom prst="rect">
            <a:avLst/>
          </a:prstGeom>
        </p:spPr>
      </p:pic>
      <p:sp>
        <p:nvSpPr>
          <p:cNvPr id="5" name="object 3">
            <a:extLst>
              <a:ext uri="{FF2B5EF4-FFF2-40B4-BE49-F238E27FC236}">
                <a16:creationId xmlns:a16="http://schemas.microsoft.com/office/drawing/2014/main" id="{0AC842E6-B52A-40BE-9839-BC6151CE126E}"/>
              </a:ext>
            </a:extLst>
          </p:cNvPr>
          <p:cNvSpPr/>
          <p:nvPr/>
        </p:nvSpPr>
        <p:spPr>
          <a:xfrm>
            <a:off x="4704785" y="865160"/>
            <a:ext cx="3155288" cy="3969941"/>
          </a:xfrm>
          <a:prstGeom prst="rect">
            <a:avLst/>
          </a:prstGeom>
          <a:blipFill>
            <a:blip r:embed="rId3" cstate="print"/>
            <a:stretch>
              <a:fillRect/>
            </a:stretch>
          </a:blipFill>
        </p:spPr>
        <p:txBody>
          <a:bodyPr wrap="square" lIns="0" tIns="0" rIns="0" bIns="0" rtlCol="0"/>
          <a:lstStyle/>
          <a:p>
            <a:endParaRPr dirty="0"/>
          </a:p>
        </p:txBody>
      </p:sp>
      <p:pic>
        <p:nvPicPr>
          <p:cNvPr id="6" name="Picture 5">
            <a:extLst>
              <a:ext uri="{FF2B5EF4-FFF2-40B4-BE49-F238E27FC236}">
                <a16:creationId xmlns:a16="http://schemas.microsoft.com/office/drawing/2014/main" id="{EED7AB1F-5857-426A-90DB-18393FA49CEB}"/>
              </a:ext>
            </a:extLst>
          </p:cNvPr>
          <p:cNvPicPr>
            <a:picLocks noChangeAspect="1"/>
          </p:cNvPicPr>
          <p:nvPr/>
        </p:nvPicPr>
        <p:blipFill>
          <a:blip r:embed="rId4"/>
          <a:stretch>
            <a:fillRect/>
          </a:stretch>
        </p:blipFill>
        <p:spPr>
          <a:xfrm>
            <a:off x="5544242" y="5646054"/>
            <a:ext cx="1476375" cy="533400"/>
          </a:xfrm>
          <a:prstGeom prst="rect">
            <a:avLst/>
          </a:prstGeom>
        </p:spPr>
      </p:pic>
      <p:sp>
        <p:nvSpPr>
          <p:cNvPr id="8" name="TextBox 7">
            <a:extLst>
              <a:ext uri="{FF2B5EF4-FFF2-40B4-BE49-F238E27FC236}">
                <a16:creationId xmlns:a16="http://schemas.microsoft.com/office/drawing/2014/main" id="{07DD290F-9667-4C48-B7B2-A85A39A4C888}"/>
              </a:ext>
            </a:extLst>
          </p:cNvPr>
          <p:cNvSpPr txBox="1"/>
          <p:nvPr/>
        </p:nvSpPr>
        <p:spPr>
          <a:xfrm>
            <a:off x="4414529" y="5035591"/>
            <a:ext cx="4144171" cy="1754326"/>
          </a:xfrm>
          <a:prstGeom prst="rect">
            <a:avLst/>
          </a:prstGeom>
          <a:noFill/>
        </p:spPr>
        <p:txBody>
          <a:bodyPr wrap="square" rtlCol="1">
            <a:spAutoFit/>
          </a:bodyPr>
          <a:lstStyle/>
          <a:p>
            <a:pPr algn="l" rtl="0"/>
            <a:r>
              <a:rPr lang="en-US" dirty="0"/>
              <a:t>Seatback Ergo explanation</a:t>
            </a:r>
          </a:p>
          <a:p>
            <a:pPr algn="l" rtl="0"/>
            <a:br>
              <a:rPr lang="en-US" dirty="0"/>
            </a:br>
            <a:r>
              <a:rPr lang="en-US" dirty="0"/>
              <a:t>-Bullet</a:t>
            </a:r>
            <a:br>
              <a:rPr lang="en-US" dirty="0"/>
            </a:br>
            <a:r>
              <a:rPr lang="en-US" dirty="0"/>
              <a:t>-Bullet</a:t>
            </a:r>
            <a:br>
              <a:rPr lang="en-US" dirty="0"/>
            </a:br>
            <a:r>
              <a:rPr lang="en-US" dirty="0"/>
              <a:t>-Bullet</a:t>
            </a:r>
            <a:endParaRPr lang="he-IL" dirty="0"/>
          </a:p>
          <a:p>
            <a:pPr algn="l" rtl="0"/>
            <a:endParaRPr lang="he-IL" dirty="0"/>
          </a:p>
        </p:txBody>
      </p:sp>
      <p:sp>
        <p:nvSpPr>
          <p:cNvPr id="7" name="Arrow: Down 6">
            <a:extLst>
              <a:ext uri="{FF2B5EF4-FFF2-40B4-BE49-F238E27FC236}">
                <a16:creationId xmlns:a16="http://schemas.microsoft.com/office/drawing/2014/main" id="{6CA55E7A-63CF-4156-B236-25E5C871C2A1}"/>
              </a:ext>
            </a:extLst>
          </p:cNvPr>
          <p:cNvSpPr/>
          <p:nvPr/>
        </p:nvSpPr>
        <p:spPr>
          <a:xfrm>
            <a:off x="6029416" y="6415738"/>
            <a:ext cx="315158" cy="403640"/>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Arrow: Down 1">
            <a:extLst>
              <a:ext uri="{FF2B5EF4-FFF2-40B4-BE49-F238E27FC236}">
                <a16:creationId xmlns:a16="http://schemas.microsoft.com/office/drawing/2014/main" id="{3E49A7B3-4C56-46E6-850C-FCEB75B45FF2}"/>
              </a:ext>
            </a:extLst>
          </p:cNvPr>
          <p:cNvSpPr/>
          <p:nvPr/>
        </p:nvSpPr>
        <p:spPr>
          <a:xfrm>
            <a:off x="8167456" y="2388093"/>
            <a:ext cx="391244" cy="8414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Arrow: Down 8">
            <a:extLst>
              <a:ext uri="{FF2B5EF4-FFF2-40B4-BE49-F238E27FC236}">
                <a16:creationId xmlns:a16="http://schemas.microsoft.com/office/drawing/2014/main" id="{B35303B0-0869-4208-854B-37AA16B3CCDC}"/>
              </a:ext>
            </a:extLst>
          </p:cNvPr>
          <p:cNvSpPr/>
          <p:nvPr/>
        </p:nvSpPr>
        <p:spPr>
          <a:xfrm rot="10800000">
            <a:off x="8167456" y="1446403"/>
            <a:ext cx="391244" cy="841445"/>
          </a:xfrm>
          <a:prstGeom prst="downArrow">
            <a:avLst>
              <a:gd name="adj1" fmla="val 50000"/>
              <a:gd name="adj2" fmla="val 52269"/>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TextBox 9">
            <a:extLst>
              <a:ext uri="{FF2B5EF4-FFF2-40B4-BE49-F238E27FC236}">
                <a16:creationId xmlns:a16="http://schemas.microsoft.com/office/drawing/2014/main" id="{1F643958-4BF4-4C51-A5E4-CA1A2D081D15}"/>
              </a:ext>
            </a:extLst>
          </p:cNvPr>
          <p:cNvSpPr txBox="1"/>
          <p:nvPr/>
        </p:nvSpPr>
        <p:spPr>
          <a:xfrm>
            <a:off x="8558700" y="1842007"/>
            <a:ext cx="2431855" cy="646331"/>
          </a:xfrm>
          <a:prstGeom prst="rect">
            <a:avLst/>
          </a:prstGeom>
          <a:noFill/>
        </p:spPr>
        <p:txBody>
          <a:bodyPr wrap="square" rtlCol="1">
            <a:spAutoFit/>
          </a:bodyPr>
          <a:lstStyle/>
          <a:p>
            <a:pPr algn="ctr"/>
            <a:r>
              <a:rPr lang="en-US" dirty="0"/>
              <a:t>Up and down levitating animation</a:t>
            </a:r>
            <a:endParaRPr lang="he-IL" dirty="0"/>
          </a:p>
        </p:txBody>
      </p:sp>
    </p:spTree>
    <p:extLst>
      <p:ext uri="{BB962C8B-B14F-4D97-AF65-F5344CB8AC3E}">
        <p14:creationId xmlns:p14="http://schemas.microsoft.com/office/powerpoint/2010/main" val="2853117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1C425F-B5AA-4FB4-8E82-D4C61E71DE86}"/>
              </a:ext>
            </a:extLst>
          </p:cNvPr>
          <p:cNvSpPr txBox="1"/>
          <p:nvPr/>
        </p:nvSpPr>
        <p:spPr>
          <a:xfrm>
            <a:off x="129450" y="865160"/>
            <a:ext cx="4483223" cy="1477328"/>
          </a:xfrm>
          <a:prstGeom prst="rect">
            <a:avLst/>
          </a:prstGeom>
          <a:noFill/>
        </p:spPr>
        <p:txBody>
          <a:bodyPr wrap="square" rtlCol="1">
            <a:spAutoFit/>
          </a:bodyPr>
          <a:lstStyle/>
          <a:p>
            <a:pPr lvl="0" algn="l" rtl="0" fontAlgn="base"/>
            <a:r>
              <a:rPr lang="en-US" dirty="0"/>
              <a:t>Shows and explains everything in regards to the data we extract from the different kinds of Smart Watches and the integration we do provide for them with our system, and how everything works together.</a:t>
            </a:r>
          </a:p>
        </p:txBody>
      </p:sp>
      <p:pic>
        <p:nvPicPr>
          <p:cNvPr id="4" name="Picture 3">
            <a:extLst>
              <a:ext uri="{FF2B5EF4-FFF2-40B4-BE49-F238E27FC236}">
                <a16:creationId xmlns:a16="http://schemas.microsoft.com/office/drawing/2014/main" id="{9D1B1CE2-7E3A-431F-A149-8B71E4D8201F}"/>
              </a:ext>
            </a:extLst>
          </p:cNvPr>
          <p:cNvPicPr>
            <a:picLocks noChangeAspect="1"/>
          </p:cNvPicPr>
          <p:nvPr/>
        </p:nvPicPr>
        <p:blipFill>
          <a:blip r:embed="rId2"/>
          <a:stretch>
            <a:fillRect/>
          </a:stretch>
        </p:blipFill>
        <p:spPr>
          <a:xfrm>
            <a:off x="0" y="0"/>
            <a:ext cx="12192000" cy="841445"/>
          </a:xfrm>
          <a:prstGeom prst="rect">
            <a:avLst/>
          </a:prstGeom>
        </p:spPr>
      </p:pic>
      <p:pic>
        <p:nvPicPr>
          <p:cNvPr id="6" name="Picture 5">
            <a:extLst>
              <a:ext uri="{FF2B5EF4-FFF2-40B4-BE49-F238E27FC236}">
                <a16:creationId xmlns:a16="http://schemas.microsoft.com/office/drawing/2014/main" id="{EED7AB1F-5857-426A-90DB-18393FA49CEB}"/>
              </a:ext>
            </a:extLst>
          </p:cNvPr>
          <p:cNvPicPr>
            <a:picLocks noChangeAspect="1"/>
          </p:cNvPicPr>
          <p:nvPr/>
        </p:nvPicPr>
        <p:blipFill>
          <a:blip r:embed="rId3"/>
          <a:stretch>
            <a:fillRect/>
          </a:stretch>
        </p:blipFill>
        <p:spPr>
          <a:xfrm>
            <a:off x="5544242" y="5646054"/>
            <a:ext cx="1476375" cy="533400"/>
          </a:xfrm>
          <a:prstGeom prst="rect">
            <a:avLst/>
          </a:prstGeom>
        </p:spPr>
      </p:pic>
      <p:sp>
        <p:nvSpPr>
          <p:cNvPr id="8" name="TextBox 7">
            <a:extLst>
              <a:ext uri="{FF2B5EF4-FFF2-40B4-BE49-F238E27FC236}">
                <a16:creationId xmlns:a16="http://schemas.microsoft.com/office/drawing/2014/main" id="{07DD290F-9667-4C48-B7B2-A85A39A4C888}"/>
              </a:ext>
            </a:extLst>
          </p:cNvPr>
          <p:cNvSpPr txBox="1"/>
          <p:nvPr/>
        </p:nvSpPr>
        <p:spPr>
          <a:xfrm>
            <a:off x="4612673" y="4874097"/>
            <a:ext cx="4144171" cy="1754326"/>
          </a:xfrm>
          <a:prstGeom prst="rect">
            <a:avLst/>
          </a:prstGeom>
          <a:noFill/>
        </p:spPr>
        <p:txBody>
          <a:bodyPr wrap="square" rtlCol="1">
            <a:spAutoFit/>
          </a:bodyPr>
          <a:lstStyle/>
          <a:p>
            <a:pPr algn="l" rtl="0"/>
            <a:r>
              <a:rPr lang="en-US" dirty="0"/>
              <a:t>Seatback Active explanation</a:t>
            </a:r>
          </a:p>
          <a:p>
            <a:pPr algn="l" rtl="0"/>
            <a:br>
              <a:rPr lang="en-US" dirty="0"/>
            </a:br>
            <a:r>
              <a:rPr lang="en-US" dirty="0"/>
              <a:t>-Bullet</a:t>
            </a:r>
            <a:br>
              <a:rPr lang="en-US" dirty="0"/>
            </a:br>
            <a:r>
              <a:rPr lang="en-US" dirty="0"/>
              <a:t>-Bullet</a:t>
            </a:r>
            <a:br>
              <a:rPr lang="en-US" dirty="0"/>
            </a:br>
            <a:r>
              <a:rPr lang="en-US" dirty="0"/>
              <a:t>-Bullet</a:t>
            </a:r>
            <a:endParaRPr lang="he-IL" dirty="0"/>
          </a:p>
          <a:p>
            <a:pPr algn="l" rtl="0"/>
            <a:endParaRPr lang="he-IL" dirty="0"/>
          </a:p>
        </p:txBody>
      </p:sp>
      <p:pic>
        <p:nvPicPr>
          <p:cNvPr id="7" name="Picture 2" descr="vívosmart® 4">
            <a:extLst>
              <a:ext uri="{FF2B5EF4-FFF2-40B4-BE49-F238E27FC236}">
                <a16:creationId xmlns:a16="http://schemas.microsoft.com/office/drawing/2014/main" id="{DD40D084-F6C5-456D-955A-F5AC091B852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7241" r="24665"/>
          <a:stretch/>
        </p:blipFill>
        <p:spPr bwMode="auto">
          <a:xfrm>
            <a:off x="5273656" y="757211"/>
            <a:ext cx="2017546" cy="4201121"/>
          </a:xfrm>
          <a:prstGeom prst="rect">
            <a:avLst/>
          </a:prstGeom>
          <a:noFill/>
          <a:extLst>
            <a:ext uri="{909E8E84-426E-40DD-AFC4-6F175D3DCCD1}">
              <a14:hiddenFill xmlns:a14="http://schemas.microsoft.com/office/drawing/2010/main">
                <a:solidFill>
                  <a:srgbClr val="FFFFFF"/>
                </a:solidFill>
              </a14:hiddenFill>
            </a:ext>
          </a:extLst>
        </p:spPr>
      </p:pic>
      <p:sp>
        <p:nvSpPr>
          <p:cNvPr id="9" name="Arrow: Down 8">
            <a:extLst>
              <a:ext uri="{FF2B5EF4-FFF2-40B4-BE49-F238E27FC236}">
                <a16:creationId xmlns:a16="http://schemas.microsoft.com/office/drawing/2014/main" id="{F7E8286C-44EE-479E-BC7A-71ACC2DDF80C}"/>
              </a:ext>
            </a:extLst>
          </p:cNvPr>
          <p:cNvSpPr/>
          <p:nvPr/>
        </p:nvSpPr>
        <p:spPr>
          <a:xfrm>
            <a:off x="6029416" y="6415738"/>
            <a:ext cx="315158" cy="403640"/>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Arrow: Down 9">
            <a:extLst>
              <a:ext uri="{FF2B5EF4-FFF2-40B4-BE49-F238E27FC236}">
                <a16:creationId xmlns:a16="http://schemas.microsoft.com/office/drawing/2014/main" id="{38F9B854-6F8C-466D-9AD6-B9F39205F88A}"/>
              </a:ext>
            </a:extLst>
          </p:cNvPr>
          <p:cNvSpPr/>
          <p:nvPr/>
        </p:nvSpPr>
        <p:spPr>
          <a:xfrm>
            <a:off x="8167456" y="2388093"/>
            <a:ext cx="391244" cy="8414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Arrow: Down 10">
            <a:extLst>
              <a:ext uri="{FF2B5EF4-FFF2-40B4-BE49-F238E27FC236}">
                <a16:creationId xmlns:a16="http://schemas.microsoft.com/office/drawing/2014/main" id="{445C0C07-16BD-4195-943D-79098837EFC0}"/>
              </a:ext>
            </a:extLst>
          </p:cNvPr>
          <p:cNvSpPr/>
          <p:nvPr/>
        </p:nvSpPr>
        <p:spPr>
          <a:xfrm rot="10800000">
            <a:off x="8167456" y="1446403"/>
            <a:ext cx="391244" cy="841445"/>
          </a:xfrm>
          <a:prstGeom prst="downArrow">
            <a:avLst>
              <a:gd name="adj1" fmla="val 50000"/>
              <a:gd name="adj2" fmla="val 52269"/>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TextBox 11">
            <a:extLst>
              <a:ext uri="{FF2B5EF4-FFF2-40B4-BE49-F238E27FC236}">
                <a16:creationId xmlns:a16="http://schemas.microsoft.com/office/drawing/2014/main" id="{0E0B388C-B610-48A0-8C50-C2175F4D0C41}"/>
              </a:ext>
            </a:extLst>
          </p:cNvPr>
          <p:cNvSpPr txBox="1"/>
          <p:nvPr/>
        </p:nvSpPr>
        <p:spPr>
          <a:xfrm>
            <a:off x="8558700" y="1842007"/>
            <a:ext cx="2431855" cy="646331"/>
          </a:xfrm>
          <a:prstGeom prst="rect">
            <a:avLst/>
          </a:prstGeom>
          <a:noFill/>
        </p:spPr>
        <p:txBody>
          <a:bodyPr wrap="square" rtlCol="1">
            <a:spAutoFit/>
          </a:bodyPr>
          <a:lstStyle/>
          <a:p>
            <a:pPr algn="ctr"/>
            <a:r>
              <a:rPr lang="en-US" dirty="0"/>
              <a:t>Up and down levitating animation</a:t>
            </a:r>
            <a:endParaRPr lang="he-IL" dirty="0"/>
          </a:p>
        </p:txBody>
      </p:sp>
    </p:spTree>
    <p:extLst>
      <p:ext uri="{BB962C8B-B14F-4D97-AF65-F5344CB8AC3E}">
        <p14:creationId xmlns:p14="http://schemas.microsoft.com/office/powerpoint/2010/main" val="3509172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1C425F-B5AA-4FB4-8E82-D4C61E71DE86}"/>
              </a:ext>
            </a:extLst>
          </p:cNvPr>
          <p:cNvSpPr txBox="1"/>
          <p:nvPr/>
        </p:nvSpPr>
        <p:spPr>
          <a:xfrm>
            <a:off x="4094028" y="4964866"/>
            <a:ext cx="4483223" cy="1754326"/>
          </a:xfrm>
          <a:prstGeom prst="rect">
            <a:avLst/>
          </a:prstGeom>
          <a:noFill/>
        </p:spPr>
        <p:txBody>
          <a:bodyPr wrap="square" rtlCol="1">
            <a:spAutoFit/>
          </a:bodyPr>
          <a:lstStyle/>
          <a:p>
            <a:pPr lvl="0" algn="l" rtl="0" fontAlgn="base"/>
            <a:r>
              <a:rPr lang="en-US" dirty="0"/>
              <a:t>Will show a preview and the variety of the different Health Classes we provide (through </a:t>
            </a:r>
            <a:r>
              <a:rPr lang="en-US" dirty="0" err="1"/>
              <a:t>fitmytime</a:t>
            </a:r>
            <a:r>
              <a:rPr lang="en-US" dirty="0"/>
              <a:t>) and there would be a button and set of features that the user would be able to schedule a lesson through our platform and through the website.</a:t>
            </a:r>
          </a:p>
        </p:txBody>
      </p:sp>
      <p:pic>
        <p:nvPicPr>
          <p:cNvPr id="4" name="Picture 3">
            <a:extLst>
              <a:ext uri="{FF2B5EF4-FFF2-40B4-BE49-F238E27FC236}">
                <a16:creationId xmlns:a16="http://schemas.microsoft.com/office/drawing/2014/main" id="{9D1B1CE2-7E3A-431F-A149-8B71E4D8201F}"/>
              </a:ext>
            </a:extLst>
          </p:cNvPr>
          <p:cNvPicPr>
            <a:picLocks noChangeAspect="1"/>
          </p:cNvPicPr>
          <p:nvPr/>
        </p:nvPicPr>
        <p:blipFill>
          <a:blip r:embed="rId2"/>
          <a:stretch>
            <a:fillRect/>
          </a:stretch>
        </p:blipFill>
        <p:spPr>
          <a:xfrm>
            <a:off x="0" y="0"/>
            <a:ext cx="12192000" cy="841445"/>
          </a:xfrm>
          <a:prstGeom prst="rect">
            <a:avLst/>
          </a:prstGeom>
        </p:spPr>
      </p:pic>
      <p:pic>
        <p:nvPicPr>
          <p:cNvPr id="6" name="Picture 5">
            <a:extLst>
              <a:ext uri="{FF2B5EF4-FFF2-40B4-BE49-F238E27FC236}">
                <a16:creationId xmlns:a16="http://schemas.microsoft.com/office/drawing/2014/main" id="{EED7AB1F-5857-426A-90DB-18393FA49CEB}"/>
              </a:ext>
            </a:extLst>
          </p:cNvPr>
          <p:cNvPicPr>
            <a:picLocks noChangeAspect="1"/>
          </p:cNvPicPr>
          <p:nvPr/>
        </p:nvPicPr>
        <p:blipFill>
          <a:blip r:embed="rId3"/>
          <a:stretch>
            <a:fillRect/>
          </a:stretch>
        </p:blipFill>
        <p:spPr>
          <a:xfrm>
            <a:off x="5331177" y="2306516"/>
            <a:ext cx="1813616" cy="655242"/>
          </a:xfrm>
          <a:prstGeom prst="rect">
            <a:avLst/>
          </a:prstGeom>
        </p:spPr>
      </p:pic>
      <p:pic>
        <p:nvPicPr>
          <p:cNvPr id="1028" name="Picture 4" descr="Image result for fitmytime">
            <a:extLst>
              <a:ext uri="{FF2B5EF4-FFF2-40B4-BE49-F238E27FC236}">
                <a16:creationId xmlns:a16="http://schemas.microsoft.com/office/drawing/2014/main" id="{12E7772C-5FE3-47EB-BBB3-29CD975623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2385" y="841445"/>
            <a:ext cx="6587230" cy="156838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female gym trainers trx">
            <a:extLst>
              <a:ext uri="{FF2B5EF4-FFF2-40B4-BE49-F238E27FC236}">
                <a16:creationId xmlns:a16="http://schemas.microsoft.com/office/drawing/2014/main" id="{6D7222DA-2B7B-42B7-A8A3-0A53EAA052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91489" y="2169617"/>
            <a:ext cx="4200511" cy="27952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female gym trainers trx">
            <a:extLst>
              <a:ext uri="{FF2B5EF4-FFF2-40B4-BE49-F238E27FC236}">
                <a16:creationId xmlns:a16="http://schemas.microsoft.com/office/drawing/2014/main" id="{DF4623B4-5AE7-4980-8575-064780DFC7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887" y="2377454"/>
            <a:ext cx="4362940" cy="2619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13703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1C425F-B5AA-4FB4-8E82-D4C61E71DE86}"/>
              </a:ext>
            </a:extLst>
          </p:cNvPr>
          <p:cNvSpPr txBox="1"/>
          <p:nvPr/>
        </p:nvSpPr>
        <p:spPr>
          <a:xfrm>
            <a:off x="4094028" y="4964866"/>
            <a:ext cx="4483223" cy="1754326"/>
          </a:xfrm>
          <a:prstGeom prst="rect">
            <a:avLst/>
          </a:prstGeom>
          <a:noFill/>
        </p:spPr>
        <p:txBody>
          <a:bodyPr wrap="square" rtlCol="1">
            <a:spAutoFit/>
          </a:bodyPr>
          <a:lstStyle/>
          <a:p>
            <a:pPr lvl="0" algn="l" rtl="0" fontAlgn="base"/>
            <a:r>
              <a:rPr lang="en-US" dirty="0"/>
              <a:t>Will show a preview and the variety of the different Health Classes we provide (through </a:t>
            </a:r>
            <a:r>
              <a:rPr lang="en-US" dirty="0" err="1"/>
              <a:t>fitmytime</a:t>
            </a:r>
            <a:r>
              <a:rPr lang="en-US" dirty="0"/>
              <a:t>) and there would be a button and set of features that the user would be able to schedule a lesson through our platform and through the website.</a:t>
            </a:r>
          </a:p>
        </p:txBody>
      </p:sp>
      <p:pic>
        <p:nvPicPr>
          <p:cNvPr id="4" name="Picture 3">
            <a:extLst>
              <a:ext uri="{FF2B5EF4-FFF2-40B4-BE49-F238E27FC236}">
                <a16:creationId xmlns:a16="http://schemas.microsoft.com/office/drawing/2014/main" id="{9D1B1CE2-7E3A-431F-A149-8B71E4D8201F}"/>
              </a:ext>
            </a:extLst>
          </p:cNvPr>
          <p:cNvPicPr>
            <a:picLocks noChangeAspect="1"/>
          </p:cNvPicPr>
          <p:nvPr/>
        </p:nvPicPr>
        <p:blipFill>
          <a:blip r:embed="rId2"/>
          <a:stretch>
            <a:fillRect/>
          </a:stretch>
        </p:blipFill>
        <p:spPr>
          <a:xfrm>
            <a:off x="42870" y="-5432"/>
            <a:ext cx="12192000" cy="841445"/>
          </a:xfrm>
          <a:prstGeom prst="rect">
            <a:avLst/>
          </a:prstGeom>
        </p:spPr>
      </p:pic>
      <p:pic>
        <p:nvPicPr>
          <p:cNvPr id="6" name="Picture 5">
            <a:extLst>
              <a:ext uri="{FF2B5EF4-FFF2-40B4-BE49-F238E27FC236}">
                <a16:creationId xmlns:a16="http://schemas.microsoft.com/office/drawing/2014/main" id="{EED7AB1F-5857-426A-90DB-18393FA49CEB}"/>
              </a:ext>
            </a:extLst>
          </p:cNvPr>
          <p:cNvPicPr>
            <a:picLocks noChangeAspect="1"/>
          </p:cNvPicPr>
          <p:nvPr/>
        </p:nvPicPr>
        <p:blipFill>
          <a:blip r:embed="rId3"/>
          <a:stretch>
            <a:fillRect/>
          </a:stretch>
        </p:blipFill>
        <p:spPr>
          <a:xfrm>
            <a:off x="5331177" y="2306516"/>
            <a:ext cx="1813616" cy="655242"/>
          </a:xfrm>
          <a:prstGeom prst="rect">
            <a:avLst/>
          </a:prstGeom>
        </p:spPr>
      </p:pic>
      <p:pic>
        <p:nvPicPr>
          <p:cNvPr id="1028" name="Picture 4" descr="Image result for fitmytime">
            <a:extLst>
              <a:ext uri="{FF2B5EF4-FFF2-40B4-BE49-F238E27FC236}">
                <a16:creationId xmlns:a16="http://schemas.microsoft.com/office/drawing/2014/main" id="{12E7772C-5FE3-47EB-BBB3-29CD975623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2385" y="841445"/>
            <a:ext cx="6587230" cy="156838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female gym trainers trx">
            <a:extLst>
              <a:ext uri="{FF2B5EF4-FFF2-40B4-BE49-F238E27FC236}">
                <a16:creationId xmlns:a16="http://schemas.microsoft.com/office/drawing/2014/main" id="{6D7222DA-2B7B-42B7-A8A3-0A53EAA052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91489" y="2169617"/>
            <a:ext cx="4200511" cy="27952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female gym trainers trx">
            <a:extLst>
              <a:ext uri="{FF2B5EF4-FFF2-40B4-BE49-F238E27FC236}">
                <a16:creationId xmlns:a16="http://schemas.microsoft.com/office/drawing/2014/main" id="{DF4623B4-5AE7-4980-8575-064780DFC7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887" y="2377454"/>
            <a:ext cx="4362940" cy="261979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D783DAC-B6AD-4004-ADE2-18E407188E9A}"/>
              </a:ext>
            </a:extLst>
          </p:cNvPr>
          <p:cNvPicPr>
            <a:picLocks noChangeAspect="1"/>
          </p:cNvPicPr>
          <p:nvPr/>
        </p:nvPicPr>
        <p:blipFill>
          <a:blip r:embed="rId7"/>
          <a:stretch>
            <a:fillRect/>
          </a:stretch>
        </p:blipFill>
        <p:spPr>
          <a:xfrm>
            <a:off x="7385759" y="245870"/>
            <a:ext cx="971550" cy="1743075"/>
          </a:xfrm>
          <a:prstGeom prst="rect">
            <a:avLst/>
          </a:prstGeom>
        </p:spPr>
      </p:pic>
      <p:sp>
        <p:nvSpPr>
          <p:cNvPr id="9" name="Oval 8">
            <a:extLst>
              <a:ext uri="{FF2B5EF4-FFF2-40B4-BE49-F238E27FC236}">
                <a16:creationId xmlns:a16="http://schemas.microsoft.com/office/drawing/2014/main" id="{CF9322CD-F2B5-49A0-BF13-2AE82C06EDD4}"/>
              </a:ext>
            </a:extLst>
          </p:cNvPr>
          <p:cNvSpPr/>
          <p:nvPr/>
        </p:nvSpPr>
        <p:spPr>
          <a:xfrm>
            <a:off x="7276279" y="472089"/>
            <a:ext cx="1190510" cy="574368"/>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888851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1B1CE2-7E3A-431F-A149-8B71E4D8201F}"/>
              </a:ext>
            </a:extLst>
          </p:cNvPr>
          <p:cNvPicPr>
            <a:picLocks noChangeAspect="1"/>
          </p:cNvPicPr>
          <p:nvPr/>
        </p:nvPicPr>
        <p:blipFill>
          <a:blip r:embed="rId2"/>
          <a:stretch>
            <a:fillRect/>
          </a:stretch>
        </p:blipFill>
        <p:spPr>
          <a:xfrm>
            <a:off x="0" y="0"/>
            <a:ext cx="12192000" cy="841445"/>
          </a:xfrm>
          <a:prstGeom prst="rect">
            <a:avLst/>
          </a:prstGeom>
        </p:spPr>
      </p:pic>
      <p:pic>
        <p:nvPicPr>
          <p:cNvPr id="7" name="Picture 6">
            <a:extLst>
              <a:ext uri="{FF2B5EF4-FFF2-40B4-BE49-F238E27FC236}">
                <a16:creationId xmlns:a16="http://schemas.microsoft.com/office/drawing/2014/main" id="{2EDF4CE5-C7CC-4AB2-BAD5-3FE7E26DB064}"/>
              </a:ext>
            </a:extLst>
          </p:cNvPr>
          <p:cNvPicPr>
            <a:picLocks noChangeAspect="1"/>
          </p:cNvPicPr>
          <p:nvPr/>
        </p:nvPicPr>
        <p:blipFill>
          <a:blip r:embed="rId3"/>
          <a:stretch>
            <a:fillRect/>
          </a:stretch>
        </p:blipFill>
        <p:spPr>
          <a:xfrm>
            <a:off x="5544240" y="4960152"/>
            <a:ext cx="1476375" cy="533400"/>
          </a:xfrm>
          <a:prstGeom prst="rect">
            <a:avLst/>
          </a:prstGeom>
        </p:spPr>
      </p:pic>
      <p:sp>
        <p:nvSpPr>
          <p:cNvPr id="2" name="TextBox 1">
            <a:extLst>
              <a:ext uri="{FF2B5EF4-FFF2-40B4-BE49-F238E27FC236}">
                <a16:creationId xmlns:a16="http://schemas.microsoft.com/office/drawing/2014/main" id="{69E317DE-E8B6-4A46-B4AC-9BE93C520E00}"/>
              </a:ext>
            </a:extLst>
          </p:cNvPr>
          <p:cNvSpPr txBox="1"/>
          <p:nvPr/>
        </p:nvSpPr>
        <p:spPr>
          <a:xfrm>
            <a:off x="2256408" y="1229375"/>
            <a:ext cx="7679184" cy="1200329"/>
          </a:xfrm>
          <a:prstGeom prst="rect">
            <a:avLst/>
          </a:prstGeom>
          <a:noFill/>
        </p:spPr>
        <p:txBody>
          <a:bodyPr wrap="square" rtlCol="1">
            <a:spAutoFit/>
          </a:bodyPr>
          <a:lstStyle/>
          <a:p>
            <a:pPr algn="ctr"/>
            <a:r>
              <a:rPr lang="en-US" b="1" dirty="0"/>
              <a:t>Challenges and Incentives</a:t>
            </a:r>
            <a:r>
              <a:rPr lang="en-US" dirty="0"/>
              <a:t> that will explain about our reward system in the fashion of earning “S+ Coins” by performing different sports activities that would be measured and monitored by the Seatback devices and will allow the users to buy health related products and services with 1000’s of providers.</a:t>
            </a:r>
            <a:endParaRPr lang="he-IL" dirty="0"/>
          </a:p>
        </p:txBody>
      </p:sp>
      <p:sp>
        <p:nvSpPr>
          <p:cNvPr id="5" name="TextBox 4">
            <a:extLst>
              <a:ext uri="{FF2B5EF4-FFF2-40B4-BE49-F238E27FC236}">
                <a16:creationId xmlns:a16="http://schemas.microsoft.com/office/drawing/2014/main" id="{83C4D3C5-07C4-472F-AF9B-67C2F96FE17A}"/>
              </a:ext>
            </a:extLst>
          </p:cNvPr>
          <p:cNvSpPr txBox="1"/>
          <p:nvPr/>
        </p:nvSpPr>
        <p:spPr>
          <a:xfrm>
            <a:off x="4071889" y="2956264"/>
            <a:ext cx="4421079" cy="1477328"/>
          </a:xfrm>
          <a:prstGeom prst="rect">
            <a:avLst/>
          </a:prstGeom>
          <a:noFill/>
        </p:spPr>
        <p:txBody>
          <a:bodyPr wrap="square" rtlCol="1">
            <a:spAutoFit/>
          </a:bodyPr>
          <a:lstStyle/>
          <a:p>
            <a:pPr algn="ctr"/>
            <a:r>
              <a:rPr lang="en-US" dirty="0"/>
              <a:t>Bullet</a:t>
            </a:r>
          </a:p>
          <a:p>
            <a:endParaRPr lang="en-US" dirty="0"/>
          </a:p>
          <a:p>
            <a:pPr algn="ctr"/>
            <a:r>
              <a:rPr lang="en-US" dirty="0"/>
              <a:t>Bullet</a:t>
            </a:r>
            <a:br>
              <a:rPr lang="en-US" dirty="0"/>
            </a:br>
            <a:br>
              <a:rPr lang="en-US" dirty="0"/>
            </a:br>
            <a:r>
              <a:rPr lang="en-US" dirty="0" err="1"/>
              <a:t>Bullet</a:t>
            </a:r>
            <a:endParaRPr lang="he-IL" dirty="0"/>
          </a:p>
        </p:txBody>
      </p:sp>
    </p:spTree>
    <p:extLst>
      <p:ext uri="{BB962C8B-B14F-4D97-AF65-F5344CB8AC3E}">
        <p14:creationId xmlns:p14="http://schemas.microsoft.com/office/powerpoint/2010/main" val="19682366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1B1CE2-7E3A-431F-A149-8B71E4D8201F}"/>
              </a:ext>
            </a:extLst>
          </p:cNvPr>
          <p:cNvPicPr>
            <a:picLocks noChangeAspect="1"/>
          </p:cNvPicPr>
          <p:nvPr/>
        </p:nvPicPr>
        <p:blipFill>
          <a:blip r:embed="rId2"/>
          <a:stretch>
            <a:fillRect/>
          </a:stretch>
        </p:blipFill>
        <p:spPr>
          <a:xfrm>
            <a:off x="0" y="0"/>
            <a:ext cx="12192000" cy="841445"/>
          </a:xfrm>
          <a:prstGeom prst="rect">
            <a:avLst/>
          </a:prstGeom>
        </p:spPr>
      </p:pic>
      <p:pic>
        <p:nvPicPr>
          <p:cNvPr id="7" name="Picture 6">
            <a:extLst>
              <a:ext uri="{FF2B5EF4-FFF2-40B4-BE49-F238E27FC236}">
                <a16:creationId xmlns:a16="http://schemas.microsoft.com/office/drawing/2014/main" id="{2EDF4CE5-C7CC-4AB2-BAD5-3FE7E26DB064}"/>
              </a:ext>
            </a:extLst>
          </p:cNvPr>
          <p:cNvPicPr>
            <a:picLocks noChangeAspect="1"/>
          </p:cNvPicPr>
          <p:nvPr/>
        </p:nvPicPr>
        <p:blipFill>
          <a:blip r:embed="rId3"/>
          <a:stretch>
            <a:fillRect/>
          </a:stretch>
        </p:blipFill>
        <p:spPr>
          <a:xfrm>
            <a:off x="5544240" y="4960152"/>
            <a:ext cx="1476375" cy="533400"/>
          </a:xfrm>
          <a:prstGeom prst="rect">
            <a:avLst/>
          </a:prstGeom>
        </p:spPr>
      </p:pic>
      <p:sp>
        <p:nvSpPr>
          <p:cNvPr id="2" name="TextBox 1">
            <a:extLst>
              <a:ext uri="{FF2B5EF4-FFF2-40B4-BE49-F238E27FC236}">
                <a16:creationId xmlns:a16="http://schemas.microsoft.com/office/drawing/2014/main" id="{69E317DE-E8B6-4A46-B4AC-9BE93C520E00}"/>
              </a:ext>
            </a:extLst>
          </p:cNvPr>
          <p:cNvSpPr txBox="1"/>
          <p:nvPr/>
        </p:nvSpPr>
        <p:spPr>
          <a:xfrm>
            <a:off x="2256408" y="1229375"/>
            <a:ext cx="7679184" cy="1200329"/>
          </a:xfrm>
          <a:prstGeom prst="rect">
            <a:avLst/>
          </a:prstGeom>
          <a:noFill/>
        </p:spPr>
        <p:txBody>
          <a:bodyPr wrap="square" rtlCol="1">
            <a:spAutoFit/>
          </a:bodyPr>
          <a:lstStyle/>
          <a:p>
            <a:pPr algn="ctr"/>
            <a:r>
              <a:rPr lang="en-US" b="1" dirty="0"/>
              <a:t>Challenges and Incentives</a:t>
            </a:r>
            <a:r>
              <a:rPr lang="en-US" dirty="0"/>
              <a:t> that will explain about our reward system in the fashion of earning “Health Coins” by performing different sports activities that would be measured and monitored by the Seatback devices and will allow the users to buy health related products and services with 1000’s of providers.</a:t>
            </a:r>
            <a:endParaRPr lang="he-IL" dirty="0"/>
          </a:p>
        </p:txBody>
      </p:sp>
      <p:sp>
        <p:nvSpPr>
          <p:cNvPr id="5" name="TextBox 4">
            <a:extLst>
              <a:ext uri="{FF2B5EF4-FFF2-40B4-BE49-F238E27FC236}">
                <a16:creationId xmlns:a16="http://schemas.microsoft.com/office/drawing/2014/main" id="{83C4D3C5-07C4-472F-AF9B-67C2F96FE17A}"/>
              </a:ext>
            </a:extLst>
          </p:cNvPr>
          <p:cNvSpPr txBox="1"/>
          <p:nvPr/>
        </p:nvSpPr>
        <p:spPr>
          <a:xfrm>
            <a:off x="4071889" y="2956264"/>
            <a:ext cx="4421079" cy="1477328"/>
          </a:xfrm>
          <a:prstGeom prst="rect">
            <a:avLst/>
          </a:prstGeom>
          <a:noFill/>
        </p:spPr>
        <p:txBody>
          <a:bodyPr wrap="square" rtlCol="1">
            <a:spAutoFit/>
          </a:bodyPr>
          <a:lstStyle/>
          <a:p>
            <a:pPr algn="ctr"/>
            <a:r>
              <a:rPr lang="en-US" dirty="0"/>
              <a:t>Bullet</a:t>
            </a:r>
          </a:p>
          <a:p>
            <a:endParaRPr lang="en-US" dirty="0"/>
          </a:p>
          <a:p>
            <a:pPr algn="ctr"/>
            <a:r>
              <a:rPr lang="en-US" dirty="0"/>
              <a:t>Bullet</a:t>
            </a:r>
            <a:br>
              <a:rPr lang="en-US" dirty="0"/>
            </a:br>
            <a:br>
              <a:rPr lang="en-US" dirty="0"/>
            </a:br>
            <a:r>
              <a:rPr lang="en-US" dirty="0" err="1"/>
              <a:t>Bullet</a:t>
            </a:r>
            <a:endParaRPr lang="he-IL" dirty="0"/>
          </a:p>
        </p:txBody>
      </p:sp>
      <p:pic>
        <p:nvPicPr>
          <p:cNvPr id="6" name="Picture 5">
            <a:extLst>
              <a:ext uri="{FF2B5EF4-FFF2-40B4-BE49-F238E27FC236}">
                <a16:creationId xmlns:a16="http://schemas.microsoft.com/office/drawing/2014/main" id="{35829FA3-CCD8-40C7-8428-0C46B3235A7D}"/>
              </a:ext>
            </a:extLst>
          </p:cNvPr>
          <p:cNvPicPr>
            <a:picLocks noChangeAspect="1"/>
          </p:cNvPicPr>
          <p:nvPr/>
        </p:nvPicPr>
        <p:blipFill>
          <a:blip r:embed="rId4"/>
          <a:stretch>
            <a:fillRect/>
          </a:stretch>
        </p:blipFill>
        <p:spPr>
          <a:xfrm>
            <a:off x="7385759" y="245870"/>
            <a:ext cx="971550" cy="1743075"/>
          </a:xfrm>
          <a:prstGeom prst="rect">
            <a:avLst/>
          </a:prstGeom>
        </p:spPr>
      </p:pic>
      <p:sp>
        <p:nvSpPr>
          <p:cNvPr id="8" name="Oval 7">
            <a:extLst>
              <a:ext uri="{FF2B5EF4-FFF2-40B4-BE49-F238E27FC236}">
                <a16:creationId xmlns:a16="http://schemas.microsoft.com/office/drawing/2014/main" id="{026034B7-7996-48F1-A6C1-11FDA544CD16}"/>
              </a:ext>
            </a:extLst>
          </p:cNvPr>
          <p:cNvSpPr/>
          <p:nvPr/>
        </p:nvSpPr>
        <p:spPr>
          <a:xfrm>
            <a:off x="7385759" y="1033827"/>
            <a:ext cx="971550" cy="391096"/>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4067948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bject 3">
            <a:extLst>
              <a:ext uri="{FF2B5EF4-FFF2-40B4-BE49-F238E27FC236}">
                <a16:creationId xmlns:a16="http://schemas.microsoft.com/office/drawing/2014/main" id="{D8E96A0D-9B50-42AE-A8E0-7A4EB513EF25}"/>
              </a:ext>
            </a:extLst>
          </p:cNvPr>
          <p:cNvSpPr/>
          <p:nvPr/>
        </p:nvSpPr>
        <p:spPr>
          <a:xfrm>
            <a:off x="2801629" y="3174181"/>
            <a:ext cx="1511004" cy="2296086"/>
          </a:xfrm>
          <a:prstGeom prst="rect">
            <a:avLst/>
          </a:prstGeom>
          <a:blipFill>
            <a:blip r:embed="rId2" cstate="print"/>
            <a:stretch>
              <a:fillRect/>
            </a:stretch>
          </a:blipFill>
        </p:spPr>
        <p:txBody>
          <a:bodyPr wrap="square" lIns="0" tIns="0" rIns="0" bIns="0" rtlCol="0"/>
          <a:lstStyle/>
          <a:p>
            <a:endParaRPr dirty="0"/>
          </a:p>
        </p:txBody>
      </p:sp>
      <p:sp>
        <p:nvSpPr>
          <p:cNvPr id="33" name="object 3">
            <a:extLst>
              <a:ext uri="{FF2B5EF4-FFF2-40B4-BE49-F238E27FC236}">
                <a16:creationId xmlns:a16="http://schemas.microsoft.com/office/drawing/2014/main" id="{A0A1C011-CCDA-4396-ADD9-14E17010310B}"/>
              </a:ext>
            </a:extLst>
          </p:cNvPr>
          <p:cNvSpPr/>
          <p:nvPr/>
        </p:nvSpPr>
        <p:spPr>
          <a:xfrm>
            <a:off x="5235389" y="2108584"/>
            <a:ext cx="3985995" cy="3207658"/>
          </a:xfrm>
          <a:prstGeom prst="rect">
            <a:avLst/>
          </a:prstGeom>
          <a:blipFill>
            <a:blip r:embed="rId3" cstate="print"/>
            <a:stretch>
              <a:fillRect/>
            </a:stretch>
          </a:blipFill>
        </p:spPr>
        <p:txBody>
          <a:bodyPr wrap="square" lIns="0" tIns="0" rIns="0" bIns="0" rtlCol="0"/>
          <a:lstStyle/>
          <a:p>
            <a:endParaRPr dirty="0"/>
          </a:p>
        </p:txBody>
      </p:sp>
      <p:pic>
        <p:nvPicPr>
          <p:cNvPr id="6" name="תמונה 5">
            <a:extLst>
              <a:ext uri="{FF2B5EF4-FFF2-40B4-BE49-F238E27FC236}">
                <a16:creationId xmlns:a16="http://schemas.microsoft.com/office/drawing/2014/main" id="{859B7F26-6C1D-405D-AA63-F750BE53C2DB}"/>
              </a:ext>
            </a:extLst>
          </p:cNvPr>
          <p:cNvPicPr>
            <a:picLocks noChangeAspect="1"/>
          </p:cNvPicPr>
          <p:nvPr/>
        </p:nvPicPr>
        <p:blipFill rotWithShape="1">
          <a:blip r:embed="rId4"/>
          <a:srcRect l="9032" t="4762"/>
          <a:stretch/>
        </p:blipFill>
        <p:spPr>
          <a:xfrm>
            <a:off x="8613225" y="3020156"/>
            <a:ext cx="1407345" cy="2622066"/>
          </a:xfrm>
          <a:prstGeom prst="rect">
            <a:avLst/>
          </a:prstGeom>
        </p:spPr>
      </p:pic>
      <p:sp>
        <p:nvSpPr>
          <p:cNvPr id="2" name="מלבן 1">
            <a:extLst>
              <a:ext uri="{FF2B5EF4-FFF2-40B4-BE49-F238E27FC236}">
                <a16:creationId xmlns:a16="http://schemas.microsoft.com/office/drawing/2014/main" id="{E75462EC-B886-404D-9B32-F4D40E79E2FC}"/>
              </a:ext>
            </a:extLst>
          </p:cNvPr>
          <p:cNvSpPr/>
          <p:nvPr/>
        </p:nvSpPr>
        <p:spPr>
          <a:xfrm>
            <a:off x="3557131" y="1215778"/>
            <a:ext cx="6096000" cy="369332"/>
          </a:xfrm>
          <a:prstGeom prst="rect">
            <a:avLst/>
          </a:prstGeom>
        </p:spPr>
        <p:txBody>
          <a:bodyPr>
            <a:spAutoFit/>
          </a:bodyPr>
          <a:lstStyle/>
          <a:p>
            <a:pPr algn="ctr" rtl="0"/>
            <a:r>
              <a:rPr lang="en-US" dirty="0">
                <a:latin typeface="Montserrat" panose="00000500000000000000" pitchFamily="2" charset="0"/>
              </a:rPr>
              <a:t>Seatback Website - Corporate wellness system</a:t>
            </a:r>
            <a:endParaRPr lang="en-US" dirty="0"/>
          </a:p>
        </p:txBody>
      </p:sp>
      <p:pic>
        <p:nvPicPr>
          <p:cNvPr id="32" name="Picture 2" descr="vívosmart® 4">
            <a:extLst>
              <a:ext uri="{FF2B5EF4-FFF2-40B4-BE49-F238E27FC236}">
                <a16:creationId xmlns:a16="http://schemas.microsoft.com/office/drawing/2014/main" id="{681D665A-E3FB-46DE-A0C7-D3B8B4CC719B}"/>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7241" r="24665"/>
          <a:stretch/>
        </p:blipFill>
        <p:spPr bwMode="auto">
          <a:xfrm>
            <a:off x="4356847" y="4016385"/>
            <a:ext cx="699247" cy="1453882"/>
          </a:xfrm>
          <a:prstGeom prst="rect">
            <a:avLst/>
          </a:prstGeom>
          <a:noFill/>
          <a:extLst>
            <a:ext uri="{909E8E84-426E-40DD-AFC4-6F175D3DCCD1}">
              <a14:hiddenFill xmlns:a14="http://schemas.microsoft.com/office/drawing/2010/main">
                <a:solidFill>
                  <a:srgbClr val="FFFFFF"/>
                </a:solidFill>
              </a14:hiddenFill>
            </a:ext>
          </a:extLst>
        </p:spPr>
      </p:pic>
      <p:pic>
        <p:nvPicPr>
          <p:cNvPr id="7" name="תמונה 3">
            <a:extLst>
              <a:ext uri="{FF2B5EF4-FFF2-40B4-BE49-F238E27FC236}">
                <a16:creationId xmlns:a16="http://schemas.microsoft.com/office/drawing/2014/main" id="{8BF068AC-6D37-4808-99BE-400B603DC231}"/>
              </a:ext>
            </a:extLst>
          </p:cNvPr>
          <p:cNvPicPr>
            <a:picLocks noChangeAspect="1"/>
          </p:cNvPicPr>
          <p:nvPr/>
        </p:nvPicPr>
        <p:blipFill>
          <a:blip r:embed="rId6"/>
          <a:stretch>
            <a:fillRect/>
          </a:stretch>
        </p:blipFill>
        <p:spPr>
          <a:xfrm>
            <a:off x="0" y="0"/>
            <a:ext cx="12192000" cy="6838950"/>
          </a:xfrm>
          <a:prstGeom prst="rect">
            <a:avLst/>
          </a:prstGeom>
        </p:spPr>
      </p:pic>
      <p:sp>
        <p:nvSpPr>
          <p:cNvPr id="3" name="TextBox 2">
            <a:extLst>
              <a:ext uri="{FF2B5EF4-FFF2-40B4-BE49-F238E27FC236}">
                <a16:creationId xmlns:a16="http://schemas.microsoft.com/office/drawing/2014/main" id="{60D38E2E-D470-49C4-9DAC-0D8CE67054AB}"/>
              </a:ext>
            </a:extLst>
          </p:cNvPr>
          <p:cNvSpPr txBox="1"/>
          <p:nvPr/>
        </p:nvSpPr>
        <p:spPr>
          <a:xfrm>
            <a:off x="3377059" y="0"/>
            <a:ext cx="1959575" cy="369332"/>
          </a:xfrm>
          <a:prstGeom prst="rect">
            <a:avLst/>
          </a:prstGeom>
          <a:noFill/>
        </p:spPr>
        <p:txBody>
          <a:bodyPr wrap="none" rtlCol="1">
            <a:spAutoFit/>
          </a:bodyPr>
          <a:lstStyle/>
          <a:p>
            <a:r>
              <a:rPr lang="en-US" dirty="0">
                <a:highlight>
                  <a:srgbClr val="FFFF00"/>
                </a:highlight>
              </a:rPr>
              <a:t>Main website page</a:t>
            </a:r>
            <a:endParaRPr lang="he-IL" dirty="0">
              <a:highlight>
                <a:srgbClr val="FFFF00"/>
              </a:highlight>
            </a:endParaRPr>
          </a:p>
        </p:txBody>
      </p:sp>
      <p:pic>
        <p:nvPicPr>
          <p:cNvPr id="13" name="Picture 12">
            <a:extLst>
              <a:ext uri="{FF2B5EF4-FFF2-40B4-BE49-F238E27FC236}">
                <a16:creationId xmlns:a16="http://schemas.microsoft.com/office/drawing/2014/main" id="{10766F9A-9D8E-403F-BECD-9148AEEC4C10}"/>
              </a:ext>
            </a:extLst>
          </p:cNvPr>
          <p:cNvPicPr>
            <a:picLocks noChangeAspect="1"/>
          </p:cNvPicPr>
          <p:nvPr/>
        </p:nvPicPr>
        <p:blipFill rotWithShape="1">
          <a:blip r:embed="rId7">
            <a:extLst>
              <a:ext uri="{28A0092B-C50C-407E-A947-70E740481C1C}">
                <a14:useLocalDpi xmlns:a14="http://schemas.microsoft.com/office/drawing/2010/main" val="0"/>
              </a:ext>
            </a:extLst>
          </a:blip>
          <a:srcRect l="8554" t="32691" b="8468"/>
          <a:stretch/>
        </p:blipFill>
        <p:spPr>
          <a:xfrm>
            <a:off x="5059815" y="1305018"/>
            <a:ext cx="5583658" cy="5081936"/>
          </a:xfrm>
          <a:prstGeom prst="rect">
            <a:avLst/>
          </a:prstGeom>
        </p:spPr>
      </p:pic>
      <p:sp>
        <p:nvSpPr>
          <p:cNvPr id="15" name="Rectangle 14">
            <a:extLst>
              <a:ext uri="{FF2B5EF4-FFF2-40B4-BE49-F238E27FC236}">
                <a16:creationId xmlns:a16="http://schemas.microsoft.com/office/drawing/2014/main" id="{1A15ED29-C99F-42DF-B9B7-752F2ED6EC09}"/>
              </a:ext>
            </a:extLst>
          </p:cNvPr>
          <p:cNvSpPr/>
          <p:nvPr/>
        </p:nvSpPr>
        <p:spPr>
          <a:xfrm>
            <a:off x="10643473" y="1305018"/>
            <a:ext cx="1057296" cy="46518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TextBox 15">
            <a:extLst>
              <a:ext uri="{FF2B5EF4-FFF2-40B4-BE49-F238E27FC236}">
                <a16:creationId xmlns:a16="http://schemas.microsoft.com/office/drawing/2014/main" id="{485D1F00-75CD-4583-A5F0-B5F876694047}"/>
              </a:ext>
            </a:extLst>
          </p:cNvPr>
          <p:cNvSpPr txBox="1"/>
          <p:nvPr/>
        </p:nvSpPr>
        <p:spPr>
          <a:xfrm>
            <a:off x="6235467" y="1006467"/>
            <a:ext cx="5105026" cy="646331"/>
          </a:xfrm>
          <a:prstGeom prst="rect">
            <a:avLst/>
          </a:prstGeom>
          <a:noFill/>
        </p:spPr>
        <p:txBody>
          <a:bodyPr wrap="square" rtlCol="1">
            <a:spAutoFit/>
          </a:bodyPr>
          <a:lstStyle/>
          <a:p>
            <a:pPr algn="l"/>
            <a:r>
              <a:rPr lang="en-US" dirty="0"/>
              <a:t>Our custom animation – we can show you how it looks fully animated separately.</a:t>
            </a:r>
            <a:endParaRPr lang="he-IL" dirty="0"/>
          </a:p>
        </p:txBody>
      </p:sp>
      <p:sp>
        <p:nvSpPr>
          <p:cNvPr id="21" name="Arrow: Down 20">
            <a:extLst>
              <a:ext uri="{FF2B5EF4-FFF2-40B4-BE49-F238E27FC236}">
                <a16:creationId xmlns:a16="http://schemas.microsoft.com/office/drawing/2014/main" id="{F6D4019F-16B4-4DD9-B0F2-7E48B4F7FA89}"/>
              </a:ext>
            </a:extLst>
          </p:cNvPr>
          <p:cNvSpPr/>
          <p:nvPr/>
        </p:nvSpPr>
        <p:spPr>
          <a:xfrm>
            <a:off x="6235467" y="5654966"/>
            <a:ext cx="630314" cy="696478"/>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090584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1B1CE2-7E3A-431F-A149-8B71E4D8201F}"/>
              </a:ext>
            </a:extLst>
          </p:cNvPr>
          <p:cNvPicPr>
            <a:picLocks noChangeAspect="1"/>
          </p:cNvPicPr>
          <p:nvPr/>
        </p:nvPicPr>
        <p:blipFill>
          <a:blip r:embed="rId2"/>
          <a:stretch>
            <a:fillRect/>
          </a:stretch>
        </p:blipFill>
        <p:spPr>
          <a:xfrm>
            <a:off x="0" y="0"/>
            <a:ext cx="12192000" cy="841445"/>
          </a:xfrm>
          <a:prstGeom prst="rect">
            <a:avLst/>
          </a:prstGeom>
        </p:spPr>
      </p:pic>
      <p:sp>
        <p:nvSpPr>
          <p:cNvPr id="2" name="TextBox 1">
            <a:extLst>
              <a:ext uri="{FF2B5EF4-FFF2-40B4-BE49-F238E27FC236}">
                <a16:creationId xmlns:a16="http://schemas.microsoft.com/office/drawing/2014/main" id="{69E317DE-E8B6-4A46-B4AC-9BE93C520E00}"/>
              </a:ext>
            </a:extLst>
          </p:cNvPr>
          <p:cNvSpPr txBox="1"/>
          <p:nvPr/>
        </p:nvSpPr>
        <p:spPr>
          <a:xfrm>
            <a:off x="2442836" y="646750"/>
            <a:ext cx="7679184" cy="4832092"/>
          </a:xfrm>
          <a:prstGeom prst="rect">
            <a:avLst/>
          </a:prstGeom>
          <a:noFill/>
        </p:spPr>
        <p:txBody>
          <a:bodyPr wrap="square" rtlCol="1">
            <a:spAutoFit/>
          </a:bodyPr>
          <a:lstStyle/>
          <a:p>
            <a:pPr algn="ctr" rtl="0"/>
            <a:r>
              <a:rPr lang="en-US" sz="1400" b="1" dirty="0"/>
              <a:t>Gamification</a:t>
            </a:r>
            <a:r>
              <a:rPr lang="en-US" sz="1400" dirty="0"/>
              <a:t> that will explain about the gamified approach in which we encourage and motivate the user to use our system perform all of the relevant activities we recommend.</a:t>
            </a:r>
          </a:p>
          <a:p>
            <a:pPr algn="ctr" rtl="0"/>
            <a:r>
              <a:rPr lang="en-US" sz="1400" dirty="0"/>
              <a:t>Some examples could be:</a:t>
            </a:r>
            <a:br>
              <a:rPr lang="en-US" sz="1400" dirty="0"/>
            </a:br>
            <a:br>
              <a:rPr lang="en-US" sz="1400" dirty="0"/>
            </a:br>
            <a:r>
              <a:rPr lang="en-US" sz="1400" b="1" dirty="0"/>
              <a:t>Motivators (Scrolling down from this 1</a:t>
            </a:r>
            <a:r>
              <a:rPr lang="en-US" sz="1400" b="1" baseline="30000" dirty="0"/>
              <a:t>st</a:t>
            </a:r>
            <a:r>
              <a:rPr lang="en-US" sz="1400" b="1" dirty="0"/>
              <a:t> page)</a:t>
            </a:r>
            <a:endParaRPr lang="en-US" sz="1400" dirty="0"/>
          </a:p>
          <a:p>
            <a:pPr algn="ctr" rtl="0"/>
            <a:r>
              <a:rPr lang="en-US" sz="1400" b="1" dirty="0"/>
              <a:t>Wellness minutes </a:t>
            </a:r>
            <a:r>
              <a:rPr lang="en-US" sz="1400" dirty="0"/>
              <a:t>measure the time spent performing each activity. Unlike steps, reps, or other measurements that often act as disincentives to participation, minutes encourage employees to keep going.</a:t>
            </a:r>
          </a:p>
          <a:p>
            <a:pPr algn="ctr" rtl="0"/>
            <a:r>
              <a:rPr lang="en-US" sz="1400" b="1" dirty="0"/>
              <a:t>Levels </a:t>
            </a:r>
            <a:r>
              <a:rPr lang="en-US" sz="1400" dirty="0"/>
              <a:t>are displayed with an employee’s profile image in the </a:t>
            </a:r>
            <a:r>
              <a:rPr lang="en-US" sz="1400" dirty="0" err="1"/>
              <a:t>Grokker</a:t>
            </a:r>
            <a:r>
              <a:rPr lang="en-US" sz="1400" dirty="0"/>
              <a:t> Community. As employees continue to engage with </a:t>
            </a:r>
            <a:r>
              <a:rPr lang="en-US" sz="1400" dirty="0" err="1"/>
              <a:t>Grokker</a:t>
            </a:r>
            <a:r>
              <a:rPr lang="en-US" sz="1400" dirty="0"/>
              <a:t> and accumulate wellness minutes, they unlock new levels. </a:t>
            </a:r>
          </a:p>
          <a:p>
            <a:pPr algn="ctr" rtl="0"/>
            <a:r>
              <a:rPr lang="en-US" sz="1400" b="1" dirty="0"/>
              <a:t>Streaks</a:t>
            </a:r>
            <a:r>
              <a:rPr lang="en-US" sz="1400" dirty="0"/>
              <a:t> track activity and provide feedback and encouragement to your employees, reinforcing continued engagement.</a:t>
            </a:r>
          </a:p>
          <a:p>
            <a:pPr algn="ctr" rtl="0"/>
            <a:r>
              <a:rPr lang="en-US" sz="1400" b="1" dirty="0"/>
              <a:t>Personal records</a:t>
            </a:r>
            <a:r>
              <a:rPr lang="en-US" sz="1400" dirty="0"/>
              <a:t> celebrate the positive and emphasize building new habits instead of breaking bad ones.</a:t>
            </a:r>
            <a:br>
              <a:rPr lang="en-US" sz="1400" dirty="0"/>
            </a:br>
            <a:r>
              <a:rPr lang="en-US" sz="1400" b="1" dirty="0"/>
              <a:t>Email and app notifications</a:t>
            </a:r>
            <a:r>
              <a:rPr lang="en-US" sz="1400" dirty="0"/>
              <a:t> focus on an employee’s accomplishments to keep goals top of mind amidst life’s daily distractions.</a:t>
            </a:r>
          </a:p>
          <a:p>
            <a:pPr algn="ctr" rtl="0"/>
            <a:r>
              <a:rPr lang="en-US" sz="1400" b="1" dirty="0"/>
              <a:t>Badges</a:t>
            </a:r>
            <a:r>
              <a:rPr lang="en-US" sz="1400" dirty="0"/>
              <a:t> notify employees of their accomplishments, let them know they’re getting closer to their goals, and remind them of their achievements throughout the day.</a:t>
            </a:r>
          </a:p>
          <a:p>
            <a:pPr algn="ctr" rtl="0"/>
            <a:r>
              <a:rPr lang="en-US" sz="1400" b="1" dirty="0"/>
              <a:t>Classes / Lessons </a:t>
            </a:r>
            <a:r>
              <a:rPr lang="en-US" sz="1400" dirty="0"/>
              <a:t>After pressing this tab the user would be brought to a new page where an explanation regarding our ‘Fit-my-time’ feature will be available, with a lot of photos, the variety of our classes and a ‘Schedule a Training Session’ button that would help the user schedule a health lesson through our platform.</a:t>
            </a:r>
          </a:p>
        </p:txBody>
      </p:sp>
      <p:sp>
        <p:nvSpPr>
          <p:cNvPr id="3" name="TextBox 2">
            <a:extLst>
              <a:ext uri="{FF2B5EF4-FFF2-40B4-BE49-F238E27FC236}">
                <a16:creationId xmlns:a16="http://schemas.microsoft.com/office/drawing/2014/main" id="{5AC423D3-4381-49A8-9918-2B907FA9537F}"/>
              </a:ext>
            </a:extLst>
          </p:cNvPr>
          <p:cNvSpPr txBox="1"/>
          <p:nvPr/>
        </p:nvSpPr>
        <p:spPr>
          <a:xfrm>
            <a:off x="257452" y="841445"/>
            <a:ext cx="1935332" cy="2031325"/>
          </a:xfrm>
          <a:prstGeom prst="rect">
            <a:avLst/>
          </a:prstGeom>
          <a:noFill/>
        </p:spPr>
        <p:txBody>
          <a:bodyPr wrap="square" rtlCol="1">
            <a:spAutoFit/>
          </a:bodyPr>
          <a:lstStyle/>
          <a:p>
            <a:pPr algn="l" rtl="0"/>
            <a:r>
              <a:rPr lang="en-US" dirty="0"/>
              <a:t>All of this information is being shown in bullets and with minimalistic designs.</a:t>
            </a:r>
          </a:p>
          <a:p>
            <a:pPr algn="l" rtl="0"/>
            <a:endParaRPr lang="he-IL" dirty="0"/>
          </a:p>
        </p:txBody>
      </p:sp>
      <p:cxnSp>
        <p:nvCxnSpPr>
          <p:cNvPr id="10" name="Connector: Elbow 9">
            <a:extLst>
              <a:ext uri="{FF2B5EF4-FFF2-40B4-BE49-F238E27FC236}">
                <a16:creationId xmlns:a16="http://schemas.microsoft.com/office/drawing/2014/main" id="{0A558167-6D10-432E-B9B6-7AC4380E737E}"/>
              </a:ext>
            </a:extLst>
          </p:cNvPr>
          <p:cNvCxnSpPr>
            <a:cxnSpLocks/>
          </p:cNvCxnSpPr>
          <p:nvPr/>
        </p:nvCxnSpPr>
        <p:spPr>
          <a:xfrm rot="16200000" flipH="1">
            <a:off x="1437810" y="2530507"/>
            <a:ext cx="1174074" cy="622916"/>
          </a:xfrm>
          <a:prstGeom prst="bentConnector3">
            <a:avLst>
              <a:gd name="adj1" fmla="val 9990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92B3763-6914-4599-A1AE-58CE48A19CE6}"/>
              </a:ext>
            </a:extLst>
          </p:cNvPr>
          <p:cNvCxnSpPr/>
          <p:nvPr/>
        </p:nvCxnSpPr>
        <p:spPr>
          <a:xfrm>
            <a:off x="2442836" y="646750"/>
            <a:ext cx="0" cy="52746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AE520B6-413A-407B-BCE4-171305413537}"/>
              </a:ext>
            </a:extLst>
          </p:cNvPr>
          <p:cNvCxnSpPr/>
          <p:nvPr/>
        </p:nvCxnSpPr>
        <p:spPr>
          <a:xfrm>
            <a:off x="2442836" y="646750"/>
            <a:ext cx="158910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7A07A64-A3C9-498E-9250-05B9776F7439}"/>
              </a:ext>
            </a:extLst>
          </p:cNvPr>
          <p:cNvCxnSpPr/>
          <p:nvPr/>
        </p:nvCxnSpPr>
        <p:spPr>
          <a:xfrm>
            <a:off x="2442836" y="5921566"/>
            <a:ext cx="1589103"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8F9F43F-8C9C-414C-B43D-41304FD42A0A}"/>
              </a:ext>
            </a:extLst>
          </p:cNvPr>
          <p:cNvSpPr txBox="1"/>
          <p:nvPr/>
        </p:nvSpPr>
        <p:spPr>
          <a:xfrm>
            <a:off x="4474346" y="5720749"/>
            <a:ext cx="4101480" cy="369332"/>
          </a:xfrm>
          <a:prstGeom prst="rect">
            <a:avLst/>
          </a:prstGeom>
          <a:noFill/>
        </p:spPr>
        <p:txBody>
          <a:bodyPr wrap="square" rtlCol="1">
            <a:spAutoFit/>
          </a:bodyPr>
          <a:lstStyle/>
          <a:p>
            <a:pPr algn="ctr"/>
            <a:r>
              <a:rPr lang="en-US" b="1" dirty="0"/>
              <a:t>MORE ICONS – LESS TEXT</a:t>
            </a:r>
            <a:endParaRPr lang="he-IL" b="1" dirty="0"/>
          </a:p>
        </p:txBody>
      </p:sp>
    </p:spTree>
    <p:extLst>
      <p:ext uri="{BB962C8B-B14F-4D97-AF65-F5344CB8AC3E}">
        <p14:creationId xmlns:p14="http://schemas.microsoft.com/office/powerpoint/2010/main" val="872189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1B1CE2-7E3A-431F-A149-8B71E4D8201F}"/>
              </a:ext>
            </a:extLst>
          </p:cNvPr>
          <p:cNvPicPr>
            <a:picLocks noChangeAspect="1"/>
          </p:cNvPicPr>
          <p:nvPr/>
        </p:nvPicPr>
        <p:blipFill>
          <a:blip r:embed="rId2"/>
          <a:stretch>
            <a:fillRect/>
          </a:stretch>
        </p:blipFill>
        <p:spPr>
          <a:xfrm>
            <a:off x="0" y="0"/>
            <a:ext cx="12192000" cy="841445"/>
          </a:xfrm>
          <a:prstGeom prst="rect">
            <a:avLst/>
          </a:prstGeom>
        </p:spPr>
      </p:pic>
      <p:sp>
        <p:nvSpPr>
          <p:cNvPr id="2" name="TextBox 1">
            <a:extLst>
              <a:ext uri="{FF2B5EF4-FFF2-40B4-BE49-F238E27FC236}">
                <a16:creationId xmlns:a16="http://schemas.microsoft.com/office/drawing/2014/main" id="{69E317DE-E8B6-4A46-B4AC-9BE93C520E00}"/>
              </a:ext>
            </a:extLst>
          </p:cNvPr>
          <p:cNvSpPr txBox="1"/>
          <p:nvPr/>
        </p:nvSpPr>
        <p:spPr>
          <a:xfrm>
            <a:off x="2442836" y="646750"/>
            <a:ext cx="7679184" cy="4832092"/>
          </a:xfrm>
          <a:prstGeom prst="rect">
            <a:avLst/>
          </a:prstGeom>
          <a:noFill/>
        </p:spPr>
        <p:txBody>
          <a:bodyPr wrap="square" rtlCol="1">
            <a:spAutoFit/>
          </a:bodyPr>
          <a:lstStyle/>
          <a:p>
            <a:pPr algn="ctr" rtl="0"/>
            <a:r>
              <a:rPr lang="en-US" sz="1400" b="1" dirty="0"/>
              <a:t>Gamification</a:t>
            </a:r>
            <a:r>
              <a:rPr lang="en-US" sz="1400" dirty="0"/>
              <a:t> that will explain about the gamified approach in which we encourage and motivate the user to use our system perform all of the relevant activities we recommend.</a:t>
            </a:r>
          </a:p>
          <a:p>
            <a:pPr algn="ctr" rtl="0"/>
            <a:r>
              <a:rPr lang="en-US" sz="1400" dirty="0"/>
              <a:t>Some examples could be:</a:t>
            </a:r>
            <a:br>
              <a:rPr lang="en-US" sz="1400" dirty="0"/>
            </a:br>
            <a:br>
              <a:rPr lang="en-US" sz="1400" dirty="0"/>
            </a:br>
            <a:r>
              <a:rPr lang="en-US" sz="1400" b="1" dirty="0"/>
              <a:t>Motivators (Scrolling down from this 1</a:t>
            </a:r>
            <a:r>
              <a:rPr lang="en-US" sz="1400" b="1" baseline="30000" dirty="0"/>
              <a:t>st</a:t>
            </a:r>
            <a:r>
              <a:rPr lang="en-US" sz="1400" b="1" dirty="0"/>
              <a:t> page)</a:t>
            </a:r>
            <a:endParaRPr lang="en-US" sz="1400" dirty="0"/>
          </a:p>
          <a:p>
            <a:pPr algn="ctr" rtl="0"/>
            <a:r>
              <a:rPr lang="en-US" sz="1400" b="1" dirty="0"/>
              <a:t>Wellness minutes </a:t>
            </a:r>
            <a:r>
              <a:rPr lang="en-US" sz="1400" dirty="0"/>
              <a:t>measure the time spent performing each activity. Unlike steps, reps, or other measurements that often act as disincentives to participation, minutes encourage employees to keep going.</a:t>
            </a:r>
          </a:p>
          <a:p>
            <a:pPr algn="ctr" rtl="0"/>
            <a:r>
              <a:rPr lang="en-US" sz="1400" b="1" dirty="0"/>
              <a:t>Levels </a:t>
            </a:r>
            <a:r>
              <a:rPr lang="en-US" sz="1400" dirty="0"/>
              <a:t>are displayed with an employee’s profile image in the </a:t>
            </a:r>
            <a:r>
              <a:rPr lang="en-US" sz="1400" dirty="0" err="1"/>
              <a:t>Grokker</a:t>
            </a:r>
            <a:r>
              <a:rPr lang="en-US" sz="1400" dirty="0"/>
              <a:t> Community. As employees continue to engage with </a:t>
            </a:r>
            <a:r>
              <a:rPr lang="en-US" sz="1400" dirty="0" err="1"/>
              <a:t>Grokker</a:t>
            </a:r>
            <a:r>
              <a:rPr lang="en-US" sz="1400" dirty="0"/>
              <a:t> and accumulate wellness minutes, they unlock new levels. </a:t>
            </a:r>
          </a:p>
          <a:p>
            <a:pPr algn="ctr" rtl="0"/>
            <a:r>
              <a:rPr lang="en-US" sz="1400" b="1" dirty="0"/>
              <a:t>Streaks</a:t>
            </a:r>
            <a:r>
              <a:rPr lang="en-US" sz="1400" dirty="0"/>
              <a:t> track activity and provide feedback and encouragement to your employees, reinforcing continued engagement.</a:t>
            </a:r>
          </a:p>
          <a:p>
            <a:pPr algn="ctr" rtl="0"/>
            <a:r>
              <a:rPr lang="en-US" sz="1400" b="1" dirty="0"/>
              <a:t>Personal records</a:t>
            </a:r>
            <a:r>
              <a:rPr lang="en-US" sz="1400" dirty="0"/>
              <a:t> celebrate the positive and emphasize building new habits instead of breaking bad ones.</a:t>
            </a:r>
            <a:br>
              <a:rPr lang="en-US" sz="1400" dirty="0"/>
            </a:br>
            <a:r>
              <a:rPr lang="en-US" sz="1400" b="1" dirty="0"/>
              <a:t>Email and app notifications</a:t>
            </a:r>
            <a:r>
              <a:rPr lang="en-US" sz="1400" dirty="0"/>
              <a:t> focus on an employee’s accomplishments to keep goals top of mind amidst life’s daily distractions.</a:t>
            </a:r>
          </a:p>
          <a:p>
            <a:pPr algn="ctr" rtl="0"/>
            <a:r>
              <a:rPr lang="en-US" sz="1400" b="1" dirty="0"/>
              <a:t>Badges</a:t>
            </a:r>
            <a:r>
              <a:rPr lang="en-US" sz="1400" dirty="0"/>
              <a:t> notify employees of their accomplishments, let them know they’re getting closer to their goals, and remind them of their achievements throughout the day.</a:t>
            </a:r>
          </a:p>
          <a:p>
            <a:pPr algn="ctr" rtl="0"/>
            <a:r>
              <a:rPr lang="en-US" sz="1400" b="1" dirty="0"/>
              <a:t>Classes / Lessons </a:t>
            </a:r>
            <a:r>
              <a:rPr lang="en-US" sz="1400" dirty="0"/>
              <a:t>After pressing this tab the user would be brought to a new page where an explanation regarding our ‘Fit-my-time’ feature will be available, with a lot of photos, the variety of our classes and a ‘Schedule a Training Session’ button that would help the user schedule a health lesson through our platform.</a:t>
            </a:r>
          </a:p>
        </p:txBody>
      </p:sp>
      <p:sp>
        <p:nvSpPr>
          <p:cNvPr id="3" name="TextBox 2">
            <a:extLst>
              <a:ext uri="{FF2B5EF4-FFF2-40B4-BE49-F238E27FC236}">
                <a16:creationId xmlns:a16="http://schemas.microsoft.com/office/drawing/2014/main" id="{5AC423D3-4381-49A8-9918-2B907FA9537F}"/>
              </a:ext>
            </a:extLst>
          </p:cNvPr>
          <p:cNvSpPr txBox="1"/>
          <p:nvPr/>
        </p:nvSpPr>
        <p:spPr>
          <a:xfrm>
            <a:off x="257452" y="841445"/>
            <a:ext cx="1935332" cy="2031325"/>
          </a:xfrm>
          <a:prstGeom prst="rect">
            <a:avLst/>
          </a:prstGeom>
          <a:noFill/>
        </p:spPr>
        <p:txBody>
          <a:bodyPr wrap="square" rtlCol="1">
            <a:spAutoFit/>
          </a:bodyPr>
          <a:lstStyle/>
          <a:p>
            <a:pPr algn="l" rtl="0"/>
            <a:r>
              <a:rPr lang="en-US" dirty="0"/>
              <a:t>All of this information is being shown in bullets and with minimalistic designs.</a:t>
            </a:r>
          </a:p>
          <a:p>
            <a:pPr algn="l" rtl="0"/>
            <a:endParaRPr lang="he-IL" dirty="0"/>
          </a:p>
        </p:txBody>
      </p:sp>
      <p:cxnSp>
        <p:nvCxnSpPr>
          <p:cNvPr id="10" name="Connector: Elbow 9">
            <a:extLst>
              <a:ext uri="{FF2B5EF4-FFF2-40B4-BE49-F238E27FC236}">
                <a16:creationId xmlns:a16="http://schemas.microsoft.com/office/drawing/2014/main" id="{0A558167-6D10-432E-B9B6-7AC4380E737E}"/>
              </a:ext>
            </a:extLst>
          </p:cNvPr>
          <p:cNvCxnSpPr>
            <a:cxnSpLocks/>
          </p:cNvCxnSpPr>
          <p:nvPr/>
        </p:nvCxnSpPr>
        <p:spPr>
          <a:xfrm rot="16200000" flipH="1">
            <a:off x="1437810" y="2530507"/>
            <a:ext cx="1174074" cy="622916"/>
          </a:xfrm>
          <a:prstGeom prst="bentConnector3">
            <a:avLst>
              <a:gd name="adj1" fmla="val 9990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92B3763-6914-4599-A1AE-58CE48A19CE6}"/>
              </a:ext>
            </a:extLst>
          </p:cNvPr>
          <p:cNvCxnSpPr/>
          <p:nvPr/>
        </p:nvCxnSpPr>
        <p:spPr>
          <a:xfrm>
            <a:off x="2442836" y="646750"/>
            <a:ext cx="0" cy="52746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AE520B6-413A-407B-BCE4-171305413537}"/>
              </a:ext>
            </a:extLst>
          </p:cNvPr>
          <p:cNvCxnSpPr/>
          <p:nvPr/>
        </p:nvCxnSpPr>
        <p:spPr>
          <a:xfrm>
            <a:off x="2442836" y="646750"/>
            <a:ext cx="158910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7A07A64-A3C9-498E-9250-05B9776F7439}"/>
              </a:ext>
            </a:extLst>
          </p:cNvPr>
          <p:cNvCxnSpPr/>
          <p:nvPr/>
        </p:nvCxnSpPr>
        <p:spPr>
          <a:xfrm>
            <a:off x="2442836" y="5921566"/>
            <a:ext cx="1589103"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CA9682F-F2DF-4069-BA86-888ED7B75888}"/>
              </a:ext>
            </a:extLst>
          </p:cNvPr>
          <p:cNvPicPr>
            <a:picLocks noChangeAspect="1"/>
          </p:cNvPicPr>
          <p:nvPr/>
        </p:nvPicPr>
        <p:blipFill>
          <a:blip r:embed="rId3"/>
          <a:stretch>
            <a:fillRect/>
          </a:stretch>
        </p:blipFill>
        <p:spPr>
          <a:xfrm>
            <a:off x="7385759" y="245870"/>
            <a:ext cx="971550" cy="1743075"/>
          </a:xfrm>
          <a:prstGeom prst="rect">
            <a:avLst/>
          </a:prstGeom>
        </p:spPr>
      </p:pic>
      <p:sp>
        <p:nvSpPr>
          <p:cNvPr id="12" name="Oval 11">
            <a:extLst>
              <a:ext uri="{FF2B5EF4-FFF2-40B4-BE49-F238E27FC236}">
                <a16:creationId xmlns:a16="http://schemas.microsoft.com/office/drawing/2014/main" id="{39C4D02D-FA3A-4706-81FD-633D4FBDE365}"/>
              </a:ext>
            </a:extLst>
          </p:cNvPr>
          <p:cNvSpPr/>
          <p:nvPr/>
        </p:nvSpPr>
        <p:spPr>
          <a:xfrm>
            <a:off x="7385758" y="1352638"/>
            <a:ext cx="971550" cy="391096"/>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5859656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1B1CE2-7E3A-431F-A149-8B71E4D8201F}"/>
              </a:ext>
            </a:extLst>
          </p:cNvPr>
          <p:cNvPicPr>
            <a:picLocks noChangeAspect="1"/>
          </p:cNvPicPr>
          <p:nvPr/>
        </p:nvPicPr>
        <p:blipFill>
          <a:blip r:embed="rId2"/>
          <a:stretch>
            <a:fillRect/>
          </a:stretch>
        </p:blipFill>
        <p:spPr>
          <a:xfrm>
            <a:off x="0" y="0"/>
            <a:ext cx="12192000" cy="841445"/>
          </a:xfrm>
          <a:prstGeom prst="rect">
            <a:avLst/>
          </a:prstGeom>
        </p:spPr>
      </p:pic>
      <p:sp>
        <p:nvSpPr>
          <p:cNvPr id="2" name="TextBox 1">
            <a:extLst>
              <a:ext uri="{FF2B5EF4-FFF2-40B4-BE49-F238E27FC236}">
                <a16:creationId xmlns:a16="http://schemas.microsoft.com/office/drawing/2014/main" id="{69E317DE-E8B6-4A46-B4AC-9BE93C520E00}"/>
              </a:ext>
            </a:extLst>
          </p:cNvPr>
          <p:cNvSpPr txBox="1"/>
          <p:nvPr/>
        </p:nvSpPr>
        <p:spPr>
          <a:xfrm>
            <a:off x="2442836" y="646750"/>
            <a:ext cx="7679184" cy="4401205"/>
          </a:xfrm>
          <a:prstGeom prst="rect">
            <a:avLst/>
          </a:prstGeom>
          <a:noFill/>
        </p:spPr>
        <p:txBody>
          <a:bodyPr wrap="square" rtlCol="1">
            <a:spAutoFit/>
          </a:bodyPr>
          <a:lstStyle/>
          <a:p>
            <a:pPr algn="ctr" rtl="0"/>
            <a:r>
              <a:rPr lang="en-US" sz="1400" b="1" dirty="0"/>
              <a:t>Will get the user scrolling down to the Motivators section</a:t>
            </a:r>
            <a:br>
              <a:rPr lang="en-US" sz="1400" dirty="0"/>
            </a:br>
            <a:br>
              <a:rPr lang="en-US" sz="1400" dirty="0"/>
            </a:br>
            <a:r>
              <a:rPr lang="en-US" sz="1400" b="1" dirty="0"/>
              <a:t>Motivators (Scrolling down from this 1</a:t>
            </a:r>
            <a:r>
              <a:rPr lang="en-US" sz="1400" b="1" baseline="30000" dirty="0"/>
              <a:t>st</a:t>
            </a:r>
            <a:r>
              <a:rPr lang="en-US" sz="1400" b="1" dirty="0"/>
              <a:t> page)</a:t>
            </a:r>
            <a:endParaRPr lang="en-US" sz="1400" dirty="0"/>
          </a:p>
          <a:p>
            <a:pPr algn="ctr" rtl="0"/>
            <a:r>
              <a:rPr lang="en-US" sz="1400" b="1" dirty="0"/>
              <a:t>Wellness minutes </a:t>
            </a:r>
            <a:r>
              <a:rPr lang="en-US" sz="1400" dirty="0"/>
              <a:t>measure the time spent performing each activity. Unlike steps, reps, or other measurements that often act as disincentives to participation, minutes encourage employees to keep going.</a:t>
            </a:r>
          </a:p>
          <a:p>
            <a:pPr algn="ctr" rtl="0"/>
            <a:r>
              <a:rPr lang="en-US" sz="1400" b="1" dirty="0"/>
              <a:t>Levels </a:t>
            </a:r>
            <a:r>
              <a:rPr lang="en-US" sz="1400" dirty="0"/>
              <a:t>are displayed with an employee’s profile image in the </a:t>
            </a:r>
            <a:r>
              <a:rPr lang="en-US" sz="1400" dirty="0" err="1"/>
              <a:t>Grokker</a:t>
            </a:r>
            <a:r>
              <a:rPr lang="en-US" sz="1400" dirty="0"/>
              <a:t> Community. As employees continue to engage with </a:t>
            </a:r>
            <a:r>
              <a:rPr lang="en-US" sz="1400" dirty="0" err="1"/>
              <a:t>Grokker</a:t>
            </a:r>
            <a:r>
              <a:rPr lang="en-US" sz="1400" dirty="0"/>
              <a:t> and accumulate wellness minutes, they unlock new levels. </a:t>
            </a:r>
          </a:p>
          <a:p>
            <a:pPr algn="ctr" rtl="0"/>
            <a:r>
              <a:rPr lang="en-US" sz="1400" b="1" dirty="0"/>
              <a:t>Streaks</a:t>
            </a:r>
            <a:r>
              <a:rPr lang="en-US" sz="1400" dirty="0"/>
              <a:t> track activity and provide feedback and encouragement to your employees, reinforcing continued engagement.</a:t>
            </a:r>
          </a:p>
          <a:p>
            <a:pPr algn="ctr" rtl="0"/>
            <a:r>
              <a:rPr lang="en-US" sz="1400" b="1" dirty="0"/>
              <a:t>Personal records</a:t>
            </a:r>
            <a:r>
              <a:rPr lang="en-US" sz="1400" dirty="0"/>
              <a:t> celebrate the positive and emphasize building new habits instead of breaking bad ones.</a:t>
            </a:r>
            <a:br>
              <a:rPr lang="en-US" sz="1400" dirty="0"/>
            </a:br>
            <a:r>
              <a:rPr lang="en-US" sz="1400" b="1" dirty="0"/>
              <a:t>Email and app notifications</a:t>
            </a:r>
            <a:r>
              <a:rPr lang="en-US" sz="1400" dirty="0"/>
              <a:t> focus on an employee’s accomplishments to keep goals top of mind amidst life’s daily distractions.</a:t>
            </a:r>
          </a:p>
          <a:p>
            <a:pPr algn="ctr" rtl="0"/>
            <a:r>
              <a:rPr lang="en-US" sz="1400" b="1" dirty="0"/>
              <a:t>Badges</a:t>
            </a:r>
            <a:r>
              <a:rPr lang="en-US" sz="1400" dirty="0"/>
              <a:t> notify employees of their accomplishments, let them know they’re getting closer to their goals, and remind them of their achievements throughout the day.</a:t>
            </a:r>
          </a:p>
          <a:p>
            <a:pPr algn="ctr" rtl="0"/>
            <a:r>
              <a:rPr lang="en-US" sz="1400" b="1" dirty="0"/>
              <a:t>Classes / Lessons </a:t>
            </a:r>
            <a:r>
              <a:rPr lang="en-US" sz="1400" dirty="0"/>
              <a:t>After pressing this tab the user would be brought to a new page where an explanation regarding our ‘Fit-my-time’ feature will be available, with a lot of photos, the variety of our classes and a ‘Schedule a Training Session’ button that would help the user schedule a health lesson through our platform.</a:t>
            </a:r>
          </a:p>
        </p:txBody>
      </p:sp>
      <p:sp>
        <p:nvSpPr>
          <p:cNvPr id="3" name="TextBox 2">
            <a:extLst>
              <a:ext uri="{FF2B5EF4-FFF2-40B4-BE49-F238E27FC236}">
                <a16:creationId xmlns:a16="http://schemas.microsoft.com/office/drawing/2014/main" id="{5AC423D3-4381-49A8-9918-2B907FA9537F}"/>
              </a:ext>
            </a:extLst>
          </p:cNvPr>
          <p:cNvSpPr txBox="1"/>
          <p:nvPr/>
        </p:nvSpPr>
        <p:spPr>
          <a:xfrm>
            <a:off x="257452" y="841445"/>
            <a:ext cx="1935332" cy="2031325"/>
          </a:xfrm>
          <a:prstGeom prst="rect">
            <a:avLst/>
          </a:prstGeom>
          <a:noFill/>
        </p:spPr>
        <p:txBody>
          <a:bodyPr wrap="square" rtlCol="1">
            <a:spAutoFit/>
          </a:bodyPr>
          <a:lstStyle/>
          <a:p>
            <a:pPr algn="l" rtl="0"/>
            <a:r>
              <a:rPr lang="en-US" dirty="0"/>
              <a:t>All of this information is being shown in bullets and with minimalistic designs.</a:t>
            </a:r>
          </a:p>
          <a:p>
            <a:pPr algn="l" rtl="0"/>
            <a:endParaRPr lang="he-IL" dirty="0"/>
          </a:p>
        </p:txBody>
      </p:sp>
      <p:cxnSp>
        <p:nvCxnSpPr>
          <p:cNvPr id="10" name="Connector: Elbow 9">
            <a:extLst>
              <a:ext uri="{FF2B5EF4-FFF2-40B4-BE49-F238E27FC236}">
                <a16:creationId xmlns:a16="http://schemas.microsoft.com/office/drawing/2014/main" id="{0A558167-6D10-432E-B9B6-7AC4380E737E}"/>
              </a:ext>
            </a:extLst>
          </p:cNvPr>
          <p:cNvCxnSpPr>
            <a:cxnSpLocks/>
          </p:cNvCxnSpPr>
          <p:nvPr/>
        </p:nvCxnSpPr>
        <p:spPr>
          <a:xfrm rot="16200000" flipH="1">
            <a:off x="1437810" y="2530507"/>
            <a:ext cx="1174074" cy="622916"/>
          </a:xfrm>
          <a:prstGeom prst="bentConnector3">
            <a:avLst>
              <a:gd name="adj1" fmla="val 9990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92B3763-6914-4599-A1AE-58CE48A19CE6}"/>
              </a:ext>
            </a:extLst>
          </p:cNvPr>
          <p:cNvCxnSpPr/>
          <p:nvPr/>
        </p:nvCxnSpPr>
        <p:spPr>
          <a:xfrm>
            <a:off x="2442836" y="646750"/>
            <a:ext cx="0" cy="52746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AE520B6-413A-407B-BCE4-171305413537}"/>
              </a:ext>
            </a:extLst>
          </p:cNvPr>
          <p:cNvCxnSpPr/>
          <p:nvPr/>
        </p:nvCxnSpPr>
        <p:spPr>
          <a:xfrm>
            <a:off x="2442836" y="646750"/>
            <a:ext cx="158910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7A07A64-A3C9-498E-9250-05B9776F7439}"/>
              </a:ext>
            </a:extLst>
          </p:cNvPr>
          <p:cNvCxnSpPr/>
          <p:nvPr/>
        </p:nvCxnSpPr>
        <p:spPr>
          <a:xfrm>
            <a:off x="2442836" y="5921566"/>
            <a:ext cx="158910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311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1B1CE2-7E3A-431F-A149-8B71E4D8201F}"/>
              </a:ext>
            </a:extLst>
          </p:cNvPr>
          <p:cNvPicPr>
            <a:picLocks noChangeAspect="1"/>
          </p:cNvPicPr>
          <p:nvPr/>
        </p:nvPicPr>
        <p:blipFill>
          <a:blip r:embed="rId2"/>
          <a:stretch>
            <a:fillRect/>
          </a:stretch>
        </p:blipFill>
        <p:spPr>
          <a:xfrm>
            <a:off x="0" y="0"/>
            <a:ext cx="12192000" cy="841445"/>
          </a:xfrm>
          <a:prstGeom prst="rect">
            <a:avLst/>
          </a:prstGeom>
        </p:spPr>
      </p:pic>
      <p:sp>
        <p:nvSpPr>
          <p:cNvPr id="2" name="TextBox 1">
            <a:extLst>
              <a:ext uri="{FF2B5EF4-FFF2-40B4-BE49-F238E27FC236}">
                <a16:creationId xmlns:a16="http://schemas.microsoft.com/office/drawing/2014/main" id="{69E317DE-E8B6-4A46-B4AC-9BE93C520E00}"/>
              </a:ext>
            </a:extLst>
          </p:cNvPr>
          <p:cNvSpPr txBox="1"/>
          <p:nvPr/>
        </p:nvSpPr>
        <p:spPr>
          <a:xfrm>
            <a:off x="2442836" y="646750"/>
            <a:ext cx="7679184" cy="4401205"/>
          </a:xfrm>
          <a:prstGeom prst="rect">
            <a:avLst/>
          </a:prstGeom>
          <a:noFill/>
        </p:spPr>
        <p:txBody>
          <a:bodyPr wrap="square" rtlCol="1">
            <a:spAutoFit/>
          </a:bodyPr>
          <a:lstStyle/>
          <a:p>
            <a:pPr algn="ctr" rtl="0"/>
            <a:r>
              <a:rPr lang="en-US" sz="1400" b="1" dirty="0"/>
              <a:t>Will get the user scrolling down to the Motivators section</a:t>
            </a:r>
            <a:br>
              <a:rPr lang="en-US" sz="1400" dirty="0"/>
            </a:br>
            <a:br>
              <a:rPr lang="en-US" sz="1400" dirty="0"/>
            </a:br>
            <a:r>
              <a:rPr lang="en-US" sz="1400" b="1" dirty="0"/>
              <a:t>Motivators (Scrolling down from this 1</a:t>
            </a:r>
            <a:r>
              <a:rPr lang="en-US" sz="1400" b="1" baseline="30000" dirty="0"/>
              <a:t>st</a:t>
            </a:r>
            <a:r>
              <a:rPr lang="en-US" sz="1400" b="1" dirty="0"/>
              <a:t> page)</a:t>
            </a:r>
            <a:endParaRPr lang="en-US" sz="1400" dirty="0"/>
          </a:p>
          <a:p>
            <a:pPr algn="ctr" rtl="0"/>
            <a:r>
              <a:rPr lang="en-US" sz="1400" b="1" dirty="0"/>
              <a:t>Wellness minutes </a:t>
            </a:r>
            <a:r>
              <a:rPr lang="en-US" sz="1400" dirty="0"/>
              <a:t>measure the time spent performing each activity. Unlike steps, reps, or other measurements that often act as disincentives to participation, minutes encourage employees to keep going.</a:t>
            </a:r>
          </a:p>
          <a:p>
            <a:pPr algn="ctr" rtl="0"/>
            <a:r>
              <a:rPr lang="en-US" sz="1400" b="1" dirty="0"/>
              <a:t>Levels </a:t>
            </a:r>
            <a:r>
              <a:rPr lang="en-US" sz="1400" dirty="0"/>
              <a:t>are displayed with an employee’s profile image in the </a:t>
            </a:r>
            <a:r>
              <a:rPr lang="en-US" sz="1400" dirty="0" err="1"/>
              <a:t>Grokker</a:t>
            </a:r>
            <a:r>
              <a:rPr lang="en-US" sz="1400" dirty="0"/>
              <a:t> Community. As employees continue to engage with </a:t>
            </a:r>
            <a:r>
              <a:rPr lang="en-US" sz="1400" dirty="0" err="1"/>
              <a:t>Grokker</a:t>
            </a:r>
            <a:r>
              <a:rPr lang="en-US" sz="1400" dirty="0"/>
              <a:t> and accumulate wellness minutes, they unlock new levels. </a:t>
            </a:r>
          </a:p>
          <a:p>
            <a:pPr algn="ctr" rtl="0"/>
            <a:r>
              <a:rPr lang="en-US" sz="1400" b="1" dirty="0"/>
              <a:t>Streaks</a:t>
            </a:r>
            <a:r>
              <a:rPr lang="en-US" sz="1400" dirty="0"/>
              <a:t> track activity and provide feedback and encouragement to your employees, reinforcing continued engagement.</a:t>
            </a:r>
          </a:p>
          <a:p>
            <a:pPr algn="ctr" rtl="0"/>
            <a:r>
              <a:rPr lang="en-US" sz="1400" b="1" dirty="0"/>
              <a:t>Personal records</a:t>
            </a:r>
            <a:r>
              <a:rPr lang="en-US" sz="1400" dirty="0"/>
              <a:t> celebrate the positive and emphasize building new habits instead of breaking bad ones.</a:t>
            </a:r>
            <a:br>
              <a:rPr lang="en-US" sz="1400" dirty="0"/>
            </a:br>
            <a:r>
              <a:rPr lang="en-US" sz="1400" b="1" dirty="0"/>
              <a:t>Email and app notifications</a:t>
            </a:r>
            <a:r>
              <a:rPr lang="en-US" sz="1400" dirty="0"/>
              <a:t> focus on an employee’s accomplishments to keep goals top of mind amidst life’s daily distractions.</a:t>
            </a:r>
          </a:p>
          <a:p>
            <a:pPr algn="ctr" rtl="0"/>
            <a:r>
              <a:rPr lang="en-US" sz="1400" b="1" dirty="0"/>
              <a:t>Badges</a:t>
            </a:r>
            <a:r>
              <a:rPr lang="en-US" sz="1400" dirty="0"/>
              <a:t> notify employees of their accomplishments, let them know they’re getting closer to their goals, and remind them of their achievements throughout the day.</a:t>
            </a:r>
          </a:p>
          <a:p>
            <a:pPr algn="ctr" rtl="0"/>
            <a:r>
              <a:rPr lang="en-US" sz="1400" b="1" dirty="0"/>
              <a:t>Classes / Lessons </a:t>
            </a:r>
            <a:r>
              <a:rPr lang="en-US" sz="1400" dirty="0"/>
              <a:t>After pressing this tab the user would be brought to a new page where an explanation regarding our ‘Fit-my-time’ feature will be available, with a lot of photos, the variety of our classes and a ‘Schedule a Training Session’ button that would help the user schedule a health lesson through our platform.</a:t>
            </a:r>
          </a:p>
        </p:txBody>
      </p:sp>
      <p:sp>
        <p:nvSpPr>
          <p:cNvPr id="3" name="TextBox 2">
            <a:extLst>
              <a:ext uri="{FF2B5EF4-FFF2-40B4-BE49-F238E27FC236}">
                <a16:creationId xmlns:a16="http://schemas.microsoft.com/office/drawing/2014/main" id="{5AC423D3-4381-49A8-9918-2B907FA9537F}"/>
              </a:ext>
            </a:extLst>
          </p:cNvPr>
          <p:cNvSpPr txBox="1"/>
          <p:nvPr/>
        </p:nvSpPr>
        <p:spPr>
          <a:xfrm>
            <a:off x="257452" y="841445"/>
            <a:ext cx="1935332" cy="2031325"/>
          </a:xfrm>
          <a:prstGeom prst="rect">
            <a:avLst/>
          </a:prstGeom>
          <a:noFill/>
        </p:spPr>
        <p:txBody>
          <a:bodyPr wrap="square" rtlCol="1">
            <a:spAutoFit/>
          </a:bodyPr>
          <a:lstStyle/>
          <a:p>
            <a:pPr algn="l" rtl="0"/>
            <a:r>
              <a:rPr lang="en-US" dirty="0"/>
              <a:t>All of this information is being shown in bullets and with minimalistic designs.</a:t>
            </a:r>
          </a:p>
          <a:p>
            <a:pPr algn="l" rtl="0"/>
            <a:endParaRPr lang="he-IL" dirty="0"/>
          </a:p>
        </p:txBody>
      </p:sp>
      <p:cxnSp>
        <p:nvCxnSpPr>
          <p:cNvPr id="10" name="Connector: Elbow 9">
            <a:extLst>
              <a:ext uri="{FF2B5EF4-FFF2-40B4-BE49-F238E27FC236}">
                <a16:creationId xmlns:a16="http://schemas.microsoft.com/office/drawing/2014/main" id="{0A558167-6D10-432E-B9B6-7AC4380E737E}"/>
              </a:ext>
            </a:extLst>
          </p:cNvPr>
          <p:cNvCxnSpPr>
            <a:cxnSpLocks/>
          </p:cNvCxnSpPr>
          <p:nvPr/>
        </p:nvCxnSpPr>
        <p:spPr>
          <a:xfrm rot="16200000" flipH="1">
            <a:off x="1437810" y="2530507"/>
            <a:ext cx="1174074" cy="622916"/>
          </a:xfrm>
          <a:prstGeom prst="bentConnector3">
            <a:avLst>
              <a:gd name="adj1" fmla="val 9990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92B3763-6914-4599-A1AE-58CE48A19CE6}"/>
              </a:ext>
            </a:extLst>
          </p:cNvPr>
          <p:cNvCxnSpPr/>
          <p:nvPr/>
        </p:nvCxnSpPr>
        <p:spPr>
          <a:xfrm>
            <a:off x="2442836" y="646750"/>
            <a:ext cx="0" cy="52746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AE520B6-413A-407B-BCE4-171305413537}"/>
              </a:ext>
            </a:extLst>
          </p:cNvPr>
          <p:cNvCxnSpPr/>
          <p:nvPr/>
        </p:nvCxnSpPr>
        <p:spPr>
          <a:xfrm>
            <a:off x="2442836" y="646750"/>
            <a:ext cx="158910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7A07A64-A3C9-498E-9250-05B9776F7439}"/>
              </a:ext>
            </a:extLst>
          </p:cNvPr>
          <p:cNvCxnSpPr/>
          <p:nvPr/>
        </p:nvCxnSpPr>
        <p:spPr>
          <a:xfrm>
            <a:off x="2442836" y="5921566"/>
            <a:ext cx="1589103"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CA9682F-F2DF-4069-BA86-888ED7B75888}"/>
              </a:ext>
            </a:extLst>
          </p:cNvPr>
          <p:cNvPicPr>
            <a:picLocks noChangeAspect="1"/>
          </p:cNvPicPr>
          <p:nvPr/>
        </p:nvPicPr>
        <p:blipFill>
          <a:blip r:embed="rId3"/>
          <a:stretch>
            <a:fillRect/>
          </a:stretch>
        </p:blipFill>
        <p:spPr>
          <a:xfrm>
            <a:off x="7385759" y="245870"/>
            <a:ext cx="971550" cy="1743075"/>
          </a:xfrm>
          <a:prstGeom prst="rect">
            <a:avLst/>
          </a:prstGeom>
        </p:spPr>
      </p:pic>
      <p:sp>
        <p:nvSpPr>
          <p:cNvPr id="12" name="Oval 11">
            <a:extLst>
              <a:ext uri="{FF2B5EF4-FFF2-40B4-BE49-F238E27FC236}">
                <a16:creationId xmlns:a16="http://schemas.microsoft.com/office/drawing/2014/main" id="{39C4D02D-FA3A-4706-81FD-633D4FBDE365}"/>
              </a:ext>
            </a:extLst>
          </p:cNvPr>
          <p:cNvSpPr/>
          <p:nvPr/>
        </p:nvSpPr>
        <p:spPr>
          <a:xfrm>
            <a:off x="7385759" y="1661559"/>
            <a:ext cx="971550" cy="391096"/>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682007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1B1CE2-7E3A-431F-A149-8B71E4D8201F}"/>
              </a:ext>
            </a:extLst>
          </p:cNvPr>
          <p:cNvPicPr>
            <a:picLocks noChangeAspect="1"/>
          </p:cNvPicPr>
          <p:nvPr/>
        </p:nvPicPr>
        <p:blipFill>
          <a:blip r:embed="rId2"/>
          <a:stretch>
            <a:fillRect/>
          </a:stretch>
        </p:blipFill>
        <p:spPr>
          <a:xfrm>
            <a:off x="0" y="0"/>
            <a:ext cx="12192000" cy="841445"/>
          </a:xfrm>
          <a:prstGeom prst="rect">
            <a:avLst/>
          </a:prstGeom>
        </p:spPr>
      </p:pic>
      <p:sp>
        <p:nvSpPr>
          <p:cNvPr id="8" name="Rectangle 5">
            <a:extLst>
              <a:ext uri="{FF2B5EF4-FFF2-40B4-BE49-F238E27FC236}">
                <a16:creationId xmlns:a16="http://schemas.microsoft.com/office/drawing/2014/main" id="{1CB5A59C-A075-4D5B-A519-9AE18A09FCFE}"/>
              </a:ext>
            </a:extLst>
          </p:cNvPr>
          <p:cNvSpPr>
            <a:spLocks noChangeArrowheads="1"/>
          </p:cNvSpPr>
          <p:nvPr/>
        </p:nvSpPr>
        <p:spPr bwMode="auto">
          <a:xfrm>
            <a:off x="1526822" y="1021853"/>
            <a:ext cx="9138355"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he-IL" sz="1600" b="1" i="0" u="none" strike="noStrike" cap="none" normalizeH="0" baseline="0" dirty="0">
                <a:ln>
                  <a:noFill/>
                </a:ln>
                <a:solidFill>
                  <a:srgbClr val="1B1B1B"/>
                </a:solidFill>
                <a:effectLst/>
                <a:latin typeface="Calibri" panose="020F0502020204030204" pitchFamily="34" charset="0"/>
                <a:ea typeface="Times New Roman" panose="02020603050405020304" pitchFamily="18" charset="0"/>
                <a:cs typeface="Arial" panose="020B0604020202020204" pitchFamily="34" charset="0"/>
              </a:rPr>
              <a:t>Community</a:t>
            </a:r>
            <a:r>
              <a:rPr kumimoji="0" lang="en-US" altLang="he-IL" sz="1600" b="0" i="0" u="none" strike="noStrike" cap="none" normalizeH="0" baseline="0" dirty="0">
                <a:ln>
                  <a:noFill/>
                </a:ln>
                <a:solidFill>
                  <a:srgbClr val="1B1B1B"/>
                </a:solidFill>
                <a:effectLst/>
                <a:latin typeface="Calibri" panose="020F0502020204030204" pitchFamily="34" charset="0"/>
                <a:ea typeface="Times New Roman" panose="02020603050405020304" pitchFamily="18" charset="0"/>
                <a:cs typeface="Arial" panose="020B0604020202020204" pitchFamily="34" charset="0"/>
              </a:rPr>
              <a:t> will show our user how Seatback would help in building the healthy company culture that every company wants, and the business and mental benefits of using our platform.</a:t>
            </a:r>
            <a:br>
              <a:rPr kumimoji="0" lang="en-US" altLang="he-IL" sz="1600" b="0" i="0" u="none" strike="noStrike" cap="none" normalizeH="0" baseline="0" dirty="0">
                <a:ln>
                  <a:noFill/>
                </a:ln>
                <a:solidFill>
                  <a:srgbClr val="1B1B1B"/>
                </a:solidFill>
                <a:effectLst/>
                <a:latin typeface="Calibri" panose="020F0502020204030204" pitchFamily="34" charset="0"/>
                <a:ea typeface="Times New Roman" panose="02020603050405020304" pitchFamily="18" charset="0"/>
                <a:cs typeface="Arial" panose="020B0604020202020204" pitchFamily="34" charset="0"/>
              </a:rPr>
            </a:br>
            <a:r>
              <a:rPr kumimoji="0" lang="en-US" altLang="he-IL" sz="1600" b="0" i="0" u="none" strike="noStrike" cap="none" normalizeH="0" baseline="0" dirty="0">
                <a:ln>
                  <a:noFill/>
                </a:ln>
                <a:solidFill>
                  <a:srgbClr val="1B1B1B"/>
                </a:solidFill>
                <a:effectLst/>
                <a:latin typeface="Calibri" panose="020F0502020204030204" pitchFamily="34" charset="0"/>
                <a:ea typeface="Times New Roman" panose="02020603050405020304" pitchFamily="18" charset="0"/>
                <a:cs typeface="Arial" panose="020B0604020202020204" pitchFamily="34" charset="0"/>
              </a:rPr>
              <a:t>Inspiration:</a:t>
            </a:r>
            <a:br>
              <a:rPr kumimoji="0" lang="en-US" altLang="he-IL" sz="1200" b="0" i="0" u="none" strike="noStrike" cap="none" normalizeH="0" baseline="0" dirty="0">
                <a:ln>
                  <a:noFill/>
                </a:ln>
                <a:solidFill>
                  <a:srgbClr val="1B1B1B"/>
                </a:solidFill>
                <a:effectLst/>
                <a:latin typeface="Calibri" panose="020F0502020204030204" pitchFamily="34" charset="0"/>
                <a:ea typeface="Times New Roman" panose="02020603050405020304" pitchFamily="18" charset="0"/>
                <a:cs typeface="Arial" panose="020B0604020202020204" pitchFamily="34" charset="0"/>
              </a:rPr>
            </a:br>
            <a:br>
              <a:rPr kumimoji="0" lang="en-US" altLang="he-IL" sz="1200" b="0" i="0" u="none" strike="noStrike" cap="none" normalizeH="0" baseline="0" dirty="0">
                <a:ln>
                  <a:noFill/>
                </a:ln>
                <a:solidFill>
                  <a:srgbClr val="1B1B1B"/>
                </a:solidFill>
                <a:effectLst/>
                <a:latin typeface="Calibri" panose="020F0502020204030204" pitchFamily="34" charset="0"/>
                <a:ea typeface="Times New Roman" panose="02020603050405020304" pitchFamily="18" charset="0"/>
                <a:cs typeface="Arial" panose="020B0604020202020204" pitchFamily="34" charset="0"/>
              </a:rPr>
            </a:br>
            <a:endParaRPr kumimoji="0" lang="en-US" altLang="he-IL" sz="1800" b="0" i="0" u="none" strike="noStrike" cap="none" normalizeH="0" baseline="0" dirty="0">
              <a:ln>
                <a:noFill/>
              </a:ln>
              <a:solidFill>
                <a:schemeClr val="tx1"/>
              </a:solidFill>
              <a:effectLst/>
              <a:latin typeface="Arial" panose="020B0604020202020204" pitchFamily="34" charset="0"/>
            </a:endParaRPr>
          </a:p>
        </p:txBody>
      </p:sp>
      <p:pic>
        <p:nvPicPr>
          <p:cNvPr id="2052" name="Picture 3">
            <a:extLst>
              <a:ext uri="{FF2B5EF4-FFF2-40B4-BE49-F238E27FC236}">
                <a16:creationId xmlns:a16="http://schemas.microsoft.com/office/drawing/2014/main" id="{45C8188C-5B8D-482B-AF51-E4682B581E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9161" y="2211481"/>
            <a:ext cx="5273675" cy="2971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6">
            <a:extLst>
              <a:ext uri="{FF2B5EF4-FFF2-40B4-BE49-F238E27FC236}">
                <a16:creationId xmlns:a16="http://schemas.microsoft.com/office/drawing/2014/main" id="{B218F53A-6822-4507-A8A8-2CA572DA4412}"/>
              </a:ext>
            </a:extLst>
          </p:cNvPr>
          <p:cNvSpPr>
            <a:spLocks noChangeArrowheads="1"/>
          </p:cNvSpPr>
          <p:nvPr/>
        </p:nvSpPr>
        <p:spPr bwMode="auto">
          <a:xfrm>
            <a:off x="1420427" y="5080247"/>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he-IL"/>
          </a:p>
        </p:txBody>
      </p:sp>
    </p:spTree>
    <p:extLst>
      <p:ext uri="{BB962C8B-B14F-4D97-AF65-F5344CB8AC3E}">
        <p14:creationId xmlns:p14="http://schemas.microsoft.com/office/powerpoint/2010/main" val="14668706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1B1CE2-7E3A-431F-A149-8B71E4D8201F}"/>
              </a:ext>
            </a:extLst>
          </p:cNvPr>
          <p:cNvPicPr>
            <a:picLocks noChangeAspect="1"/>
          </p:cNvPicPr>
          <p:nvPr/>
        </p:nvPicPr>
        <p:blipFill>
          <a:blip r:embed="rId2"/>
          <a:stretch>
            <a:fillRect/>
          </a:stretch>
        </p:blipFill>
        <p:spPr>
          <a:xfrm>
            <a:off x="0" y="0"/>
            <a:ext cx="12192000" cy="841445"/>
          </a:xfrm>
          <a:prstGeom prst="rect">
            <a:avLst/>
          </a:prstGeom>
        </p:spPr>
      </p:pic>
      <p:sp>
        <p:nvSpPr>
          <p:cNvPr id="8" name="Rectangle 5">
            <a:extLst>
              <a:ext uri="{FF2B5EF4-FFF2-40B4-BE49-F238E27FC236}">
                <a16:creationId xmlns:a16="http://schemas.microsoft.com/office/drawing/2014/main" id="{1CB5A59C-A075-4D5B-A519-9AE18A09FCFE}"/>
              </a:ext>
            </a:extLst>
          </p:cNvPr>
          <p:cNvSpPr>
            <a:spLocks noChangeArrowheads="1"/>
          </p:cNvSpPr>
          <p:nvPr/>
        </p:nvSpPr>
        <p:spPr bwMode="auto">
          <a:xfrm>
            <a:off x="1526822" y="1021853"/>
            <a:ext cx="9138355"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he-IL" sz="1600" b="1" i="0" u="none" strike="noStrike" cap="none" normalizeH="0" baseline="0" dirty="0">
                <a:ln>
                  <a:noFill/>
                </a:ln>
                <a:solidFill>
                  <a:srgbClr val="1B1B1B"/>
                </a:solidFill>
                <a:effectLst/>
                <a:latin typeface="Calibri" panose="020F0502020204030204" pitchFamily="34" charset="0"/>
                <a:ea typeface="Times New Roman" panose="02020603050405020304" pitchFamily="18" charset="0"/>
                <a:cs typeface="Arial" panose="020B0604020202020204" pitchFamily="34" charset="0"/>
              </a:rPr>
              <a:t>Community</a:t>
            </a:r>
            <a:r>
              <a:rPr kumimoji="0" lang="en-US" altLang="he-IL" sz="1600" b="0" i="0" u="none" strike="noStrike" cap="none" normalizeH="0" baseline="0" dirty="0">
                <a:ln>
                  <a:noFill/>
                </a:ln>
                <a:solidFill>
                  <a:srgbClr val="1B1B1B"/>
                </a:solidFill>
                <a:effectLst/>
                <a:latin typeface="Calibri" panose="020F0502020204030204" pitchFamily="34" charset="0"/>
                <a:ea typeface="Times New Roman" panose="02020603050405020304" pitchFamily="18" charset="0"/>
                <a:cs typeface="Arial" panose="020B0604020202020204" pitchFamily="34" charset="0"/>
              </a:rPr>
              <a:t> will show our user how Seatback would help in building the healthy company culture that every company wants, and the business and mental benefits of using our platform.</a:t>
            </a:r>
            <a:br>
              <a:rPr kumimoji="0" lang="en-US" altLang="he-IL" sz="1600" b="0" i="0" u="none" strike="noStrike" cap="none" normalizeH="0" baseline="0" dirty="0">
                <a:ln>
                  <a:noFill/>
                </a:ln>
                <a:solidFill>
                  <a:srgbClr val="1B1B1B"/>
                </a:solidFill>
                <a:effectLst/>
                <a:latin typeface="Calibri" panose="020F0502020204030204" pitchFamily="34" charset="0"/>
                <a:ea typeface="Times New Roman" panose="02020603050405020304" pitchFamily="18" charset="0"/>
                <a:cs typeface="Arial" panose="020B0604020202020204" pitchFamily="34" charset="0"/>
              </a:rPr>
            </a:br>
            <a:r>
              <a:rPr kumimoji="0" lang="en-US" altLang="he-IL" sz="1600" b="0" i="0" u="none" strike="noStrike" cap="none" normalizeH="0" baseline="0" dirty="0">
                <a:ln>
                  <a:noFill/>
                </a:ln>
                <a:solidFill>
                  <a:srgbClr val="1B1B1B"/>
                </a:solidFill>
                <a:effectLst/>
                <a:latin typeface="Calibri" panose="020F0502020204030204" pitchFamily="34" charset="0"/>
                <a:ea typeface="Times New Roman" panose="02020603050405020304" pitchFamily="18" charset="0"/>
                <a:cs typeface="Arial" panose="020B0604020202020204" pitchFamily="34" charset="0"/>
              </a:rPr>
              <a:t>Inspiration:</a:t>
            </a:r>
            <a:br>
              <a:rPr kumimoji="0" lang="en-US" altLang="he-IL" sz="1200" b="0" i="0" u="none" strike="noStrike" cap="none" normalizeH="0" baseline="0" dirty="0">
                <a:ln>
                  <a:noFill/>
                </a:ln>
                <a:solidFill>
                  <a:srgbClr val="1B1B1B"/>
                </a:solidFill>
                <a:effectLst/>
                <a:latin typeface="Calibri" panose="020F0502020204030204" pitchFamily="34" charset="0"/>
                <a:ea typeface="Times New Roman" panose="02020603050405020304" pitchFamily="18" charset="0"/>
                <a:cs typeface="Arial" panose="020B0604020202020204" pitchFamily="34" charset="0"/>
              </a:rPr>
            </a:br>
            <a:br>
              <a:rPr kumimoji="0" lang="en-US" altLang="he-IL" sz="1200" b="0" i="0" u="none" strike="noStrike" cap="none" normalizeH="0" baseline="0" dirty="0">
                <a:ln>
                  <a:noFill/>
                </a:ln>
                <a:solidFill>
                  <a:srgbClr val="1B1B1B"/>
                </a:solidFill>
                <a:effectLst/>
                <a:latin typeface="Calibri" panose="020F0502020204030204" pitchFamily="34" charset="0"/>
                <a:ea typeface="Times New Roman" panose="02020603050405020304" pitchFamily="18" charset="0"/>
                <a:cs typeface="Arial" panose="020B0604020202020204" pitchFamily="34" charset="0"/>
              </a:rPr>
            </a:br>
            <a:endParaRPr kumimoji="0" lang="en-US" altLang="he-IL" sz="1800" b="0" i="0" u="none" strike="noStrike" cap="none" normalizeH="0" baseline="0" dirty="0">
              <a:ln>
                <a:noFill/>
              </a:ln>
              <a:solidFill>
                <a:schemeClr val="tx1"/>
              </a:solidFill>
              <a:effectLst/>
              <a:latin typeface="Arial" panose="020B0604020202020204" pitchFamily="34" charset="0"/>
            </a:endParaRPr>
          </a:p>
        </p:txBody>
      </p:sp>
      <p:pic>
        <p:nvPicPr>
          <p:cNvPr id="2052" name="Picture 3">
            <a:extLst>
              <a:ext uri="{FF2B5EF4-FFF2-40B4-BE49-F238E27FC236}">
                <a16:creationId xmlns:a16="http://schemas.microsoft.com/office/drawing/2014/main" id="{45C8188C-5B8D-482B-AF51-E4682B581E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9161" y="2211481"/>
            <a:ext cx="5273675" cy="2971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6">
            <a:extLst>
              <a:ext uri="{FF2B5EF4-FFF2-40B4-BE49-F238E27FC236}">
                <a16:creationId xmlns:a16="http://schemas.microsoft.com/office/drawing/2014/main" id="{B218F53A-6822-4507-A8A8-2CA572DA4412}"/>
              </a:ext>
            </a:extLst>
          </p:cNvPr>
          <p:cNvSpPr>
            <a:spLocks noChangeArrowheads="1"/>
          </p:cNvSpPr>
          <p:nvPr/>
        </p:nvSpPr>
        <p:spPr bwMode="auto">
          <a:xfrm>
            <a:off x="1420427" y="5080247"/>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he-IL"/>
          </a:p>
        </p:txBody>
      </p:sp>
      <p:pic>
        <p:nvPicPr>
          <p:cNvPr id="6" name="Picture 5">
            <a:extLst>
              <a:ext uri="{FF2B5EF4-FFF2-40B4-BE49-F238E27FC236}">
                <a16:creationId xmlns:a16="http://schemas.microsoft.com/office/drawing/2014/main" id="{58536236-77F0-462A-906D-9DA483203E8A}"/>
              </a:ext>
            </a:extLst>
          </p:cNvPr>
          <p:cNvPicPr>
            <a:picLocks noChangeAspect="1"/>
          </p:cNvPicPr>
          <p:nvPr/>
        </p:nvPicPr>
        <p:blipFill>
          <a:blip r:embed="rId4"/>
          <a:stretch>
            <a:fillRect/>
          </a:stretch>
        </p:blipFill>
        <p:spPr>
          <a:xfrm>
            <a:off x="8459957" y="219237"/>
            <a:ext cx="971550" cy="1743075"/>
          </a:xfrm>
          <a:prstGeom prst="rect">
            <a:avLst/>
          </a:prstGeom>
        </p:spPr>
      </p:pic>
      <p:sp>
        <p:nvSpPr>
          <p:cNvPr id="2" name="TextBox 1">
            <a:extLst>
              <a:ext uri="{FF2B5EF4-FFF2-40B4-BE49-F238E27FC236}">
                <a16:creationId xmlns:a16="http://schemas.microsoft.com/office/drawing/2014/main" id="{70FE080D-1C24-4D82-A352-47750E7D78C2}"/>
              </a:ext>
            </a:extLst>
          </p:cNvPr>
          <p:cNvSpPr txBox="1"/>
          <p:nvPr/>
        </p:nvSpPr>
        <p:spPr>
          <a:xfrm>
            <a:off x="8459956" y="219237"/>
            <a:ext cx="971549" cy="276999"/>
          </a:xfrm>
          <a:prstGeom prst="rect">
            <a:avLst/>
          </a:prstGeom>
          <a:solidFill>
            <a:schemeClr val="bg1"/>
          </a:solidFill>
          <a:ln>
            <a:solidFill>
              <a:schemeClr val="accent1"/>
            </a:solidFill>
          </a:ln>
        </p:spPr>
        <p:txBody>
          <a:bodyPr wrap="square" rtlCol="1">
            <a:spAutoFit/>
          </a:bodyPr>
          <a:lstStyle/>
          <a:p>
            <a:pPr algn="ctr"/>
            <a:r>
              <a:rPr lang="en-US" sz="1200" dirty="0"/>
              <a:t>Resources</a:t>
            </a:r>
            <a:endParaRPr lang="he-IL" sz="1200" dirty="0"/>
          </a:p>
        </p:txBody>
      </p:sp>
      <p:sp>
        <p:nvSpPr>
          <p:cNvPr id="10" name="TextBox 9">
            <a:extLst>
              <a:ext uri="{FF2B5EF4-FFF2-40B4-BE49-F238E27FC236}">
                <a16:creationId xmlns:a16="http://schemas.microsoft.com/office/drawing/2014/main" id="{5E377654-DA8E-483B-A988-EBF8AFAA7BEA}"/>
              </a:ext>
            </a:extLst>
          </p:cNvPr>
          <p:cNvSpPr txBox="1"/>
          <p:nvPr/>
        </p:nvSpPr>
        <p:spPr>
          <a:xfrm>
            <a:off x="8459954" y="523671"/>
            <a:ext cx="971549" cy="291957"/>
          </a:xfrm>
          <a:prstGeom prst="rect">
            <a:avLst/>
          </a:prstGeom>
          <a:solidFill>
            <a:schemeClr val="bg1"/>
          </a:solidFill>
          <a:ln>
            <a:solidFill>
              <a:schemeClr val="accent1"/>
            </a:solidFill>
          </a:ln>
        </p:spPr>
        <p:txBody>
          <a:bodyPr wrap="square" rtlCol="1">
            <a:spAutoFit/>
          </a:bodyPr>
          <a:lstStyle/>
          <a:p>
            <a:endParaRPr lang="he-IL" dirty="0"/>
          </a:p>
        </p:txBody>
      </p:sp>
      <p:sp>
        <p:nvSpPr>
          <p:cNvPr id="11" name="TextBox 10">
            <a:extLst>
              <a:ext uri="{FF2B5EF4-FFF2-40B4-BE49-F238E27FC236}">
                <a16:creationId xmlns:a16="http://schemas.microsoft.com/office/drawing/2014/main" id="{8FD04668-0088-4B56-9721-F9901F05DA2E}"/>
              </a:ext>
            </a:extLst>
          </p:cNvPr>
          <p:cNvSpPr txBox="1"/>
          <p:nvPr/>
        </p:nvSpPr>
        <p:spPr>
          <a:xfrm>
            <a:off x="8459954" y="825210"/>
            <a:ext cx="971549" cy="291957"/>
          </a:xfrm>
          <a:prstGeom prst="rect">
            <a:avLst/>
          </a:prstGeom>
          <a:solidFill>
            <a:schemeClr val="bg1"/>
          </a:solidFill>
          <a:ln>
            <a:solidFill>
              <a:schemeClr val="accent1"/>
            </a:solidFill>
          </a:ln>
        </p:spPr>
        <p:txBody>
          <a:bodyPr wrap="square" rtlCol="1">
            <a:spAutoFit/>
          </a:bodyPr>
          <a:lstStyle/>
          <a:p>
            <a:endParaRPr lang="he-IL" dirty="0"/>
          </a:p>
        </p:txBody>
      </p:sp>
      <p:sp>
        <p:nvSpPr>
          <p:cNvPr id="12" name="TextBox 11">
            <a:extLst>
              <a:ext uri="{FF2B5EF4-FFF2-40B4-BE49-F238E27FC236}">
                <a16:creationId xmlns:a16="http://schemas.microsoft.com/office/drawing/2014/main" id="{06CC702D-AF6D-438B-9CA2-9A1377714C97}"/>
              </a:ext>
            </a:extLst>
          </p:cNvPr>
          <p:cNvSpPr txBox="1"/>
          <p:nvPr/>
        </p:nvSpPr>
        <p:spPr>
          <a:xfrm>
            <a:off x="8459953" y="1126749"/>
            <a:ext cx="971549" cy="291957"/>
          </a:xfrm>
          <a:prstGeom prst="rect">
            <a:avLst/>
          </a:prstGeom>
          <a:solidFill>
            <a:schemeClr val="bg1"/>
          </a:solidFill>
          <a:ln>
            <a:solidFill>
              <a:schemeClr val="accent1"/>
            </a:solidFill>
          </a:ln>
        </p:spPr>
        <p:txBody>
          <a:bodyPr wrap="square" rtlCol="1">
            <a:spAutoFit/>
          </a:bodyPr>
          <a:lstStyle/>
          <a:p>
            <a:endParaRPr lang="he-IL" dirty="0"/>
          </a:p>
        </p:txBody>
      </p:sp>
      <p:sp>
        <p:nvSpPr>
          <p:cNvPr id="13" name="TextBox 12">
            <a:extLst>
              <a:ext uri="{FF2B5EF4-FFF2-40B4-BE49-F238E27FC236}">
                <a16:creationId xmlns:a16="http://schemas.microsoft.com/office/drawing/2014/main" id="{636708DF-CFF0-40D3-9546-5A9F874CB29B}"/>
              </a:ext>
            </a:extLst>
          </p:cNvPr>
          <p:cNvSpPr txBox="1"/>
          <p:nvPr/>
        </p:nvSpPr>
        <p:spPr>
          <a:xfrm>
            <a:off x="8459952" y="1428288"/>
            <a:ext cx="971549" cy="291957"/>
          </a:xfrm>
          <a:prstGeom prst="rect">
            <a:avLst/>
          </a:prstGeom>
          <a:solidFill>
            <a:schemeClr val="bg1"/>
          </a:solidFill>
          <a:ln>
            <a:solidFill>
              <a:schemeClr val="accent1"/>
            </a:solidFill>
          </a:ln>
        </p:spPr>
        <p:txBody>
          <a:bodyPr wrap="square" rtlCol="1">
            <a:spAutoFit/>
          </a:bodyPr>
          <a:lstStyle/>
          <a:p>
            <a:endParaRPr lang="he-IL" dirty="0"/>
          </a:p>
        </p:txBody>
      </p:sp>
      <p:sp>
        <p:nvSpPr>
          <p:cNvPr id="14" name="TextBox 13">
            <a:extLst>
              <a:ext uri="{FF2B5EF4-FFF2-40B4-BE49-F238E27FC236}">
                <a16:creationId xmlns:a16="http://schemas.microsoft.com/office/drawing/2014/main" id="{D744FB4E-DD82-473A-9DC4-427BB8F5C57D}"/>
              </a:ext>
            </a:extLst>
          </p:cNvPr>
          <p:cNvSpPr txBox="1"/>
          <p:nvPr/>
        </p:nvSpPr>
        <p:spPr>
          <a:xfrm>
            <a:off x="8459952" y="1729827"/>
            <a:ext cx="971549" cy="291957"/>
          </a:xfrm>
          <a:prstGeom prst="rect">
            <a:avLst/>
          </a:prstGeom>
          <a:solidFill>
            <a:schemeClr val="bg1"/>
          </a:solidFill>
          <a:ln>
            <a:solidFill>
              <a:schemeClr val="accent1"/>
            </a:solidFill>
          </a:ln>
        </p:spPr>
        <p:txBody>
          <a:bodyPr wrap="square" rtlCol="1">
            <a:spAutoFit/>
          </a:bodyPr>
          <a:lstStyle/>
          <a:p>
            <a:endParaRPr lang="he-IL" dirty="0"/>
          </a:p>
        </p:txBody>
      </p:sp>
      <p:sp>
        <p:nvSpPr>
          <p:cNvPr id="15" name="TextBox 14">
            <a:extLst>
              <a:ext uri="{FF2B5EF4-FFF2-40B4-BE49-F238E27FC236}">
                <a16:creationId xmlns:a16="http://schemas.microsoft.com/office/drawing/2014/main" id="{91513DFE-7613-4AB2-B6F2-9B462D0E9F0D}"/>
              </a:ext>
            </a:extLst>
          </p:cNvPr>
          <p:cNvSpPr txBox="1"/>
          <p:nvPr/>
        </p:nvSpPr>
        <p:spPr>
          <a:xfrm>
            <a:off x="8459950" y="504102"/>
            <a:ext cx="971549" cy="276999"/>
          </a:xfrm>
          <a:prstGeom prst="rect">
            <a:avLst/>
          </a:prstGeom>
          <a:solidFill>
            <a:schemeClr val="bg1"/>
          </a:solidFill>
          <a:ln>
            <a:solidFill>
              <a:schemeClr val="accent1"/>
            </a:solidFill>
          </a:ln>
        </p:spPr>
        <p:txBody>
          <a:bodyPr wrap="square" rtlCol="1">
            <a:spAutoFit/>
          </a:bodyPr>
          <a:lstStyle/>
          <a:p>
            <a:pPr algn="ctr"/>
            <a:r>
              <a:rPr lang="en-US" sz="1200" dirty="0"/>
              <a:t>About Us</a:t>
            </a:r>
            <a:endParaRPr lang="he-IL" sz="1200" dirty="0"/>
          </a:p>
        </p:txBody>
      </p:sp>
      <p:sp>
        <p:nvSpPr>
          <p:cNvPr id="16" name="TextBox 15">
            <a:extLst>
              <a:ext uri="{FF2B5EF4-FFF2-40B4-BE49-F238E27FC236}">
                <a16:creationId xmlns:a16="http://schemas.microsoft.com/office/drawing/2014/main" id="{22750843-3742-41AB-9AE3-87D4BC9AB420}"/>
              </a:ext>
            </a:extLst>
          </p:cNvPr>
          <p:cNvSpPr txBox="1"/>
          <p:nvPr/>
        </p:nvSpPr>
        <p:spPr>
          <a:xfrm>
            <a:off x="8459950" y="790278"/>
            <a:ext cx="971549" cy="276999"/>
          </a:xfrm>
          <a:prstGeom prst="rect">
            <a:avLst/>
          </a:prstGeom>
          <a:solidFill>
            <a:schemeClr val="bg1"/>
          </a:solidFill>
          <a:ln>
            <a:solidFill>
              <a:schemeClr val="accent1"/>
            </a:solidFill>
          </a:ln>
        </p:spPr>
        <p:txBody>
          <a:bodyPr wrap="square" rtlCol="1">
            <a:spAutoFit/>
          </a:bodyPr>
          <a:lstStyle/>
          <a:p>
            <a:pPr algn="ctr"/>
            <a:r>
              <a:rPr lang="en-US" sz="1200" dirty="0"/>
              <a:t>Blog</a:t>
            </a:r>
            <a:endParaRPr lang="he-IL" sz="1200" dirty="0"/>
          </a:p>
        </p:txBody>
      </p:sp>
      <p:sp>
        <p:nvSpPr>
          <p:cNvPr id="17" name="TextBox 16">
            <a:extLst>
              <a:ext uri="{FF2B5EF4-FFF2-40B4-BE49-F238E27FC236}">
                <a16:creationId xmlns:a16="http://schemas.microsoft.com/office/drawing/2014/main" id="{5C28CD2A-C504-4D82-BBB3-0EA1CEEA550E}"/>
              </a:ext>
            </a:extLst>
          </p:cNvPr>
          <p:cNvSpPr txBox="1"/>
          <p:nvPr/>
        </p:nvSpPr>
        <p:spPr>
          <a:xfrm>
            <a:off x="8459948" y="1084338"/>
            <a:ext cx="971549" cy="276999"/>
          </a:xfrm>
          <a:prstGeom prst="rect">
            <a:avLst/>
          </a:prstGeom>
          <a:solidFill>
            <a:schemeClr val="bg1"/>
          </a:solidFill>
          <a:ln>
            <a:solidFill>
              <a:schemeClr val="accent1"/>
            </a:solidFill>
          </a:ln>
        </p:spPr>
        <p:txBody>
          <a:bodyPr wrap="square" rtlCol="1">
            <a:spAutoFit/>
          </a:bodyPr>
          <a:lstStyle/>
          <a:p>
            <a:pPr algn="ctr"/>
            <a:r>
              <a:rPr lang="en-US" sz="1200" dirty="0"/>
              <a:t>Help Center</a:t>
            </a:r>
            <a:endParaRPr lang="he-IL" sz="1200" dirty="0"/>
          </a:p>
        </p:txBody>
      </p:sp>
      <p:sp>
        <p:nvSpPr>
          <p:cNvPr id="18" name="TextBox 17">
            <a:extLst>
              <a:ext uri="{FF2B5EF4-FFF2-40B4-BE49-F238E27FC236}">
                <a16:creationId xmlns:a16="http://schemas.microsoft.com/office/drawing/2014/main" id="{22000D4B-2175-49A8-B624-DA85150EB696}"/>
              </a:ext>
            </a:extLst>
          </p:cNvPr>
          <p:cNvSpPr txBox="1"/>
          <p:nvPr/>
        </p:nvSpPr>
        <p:spPr>
          <a:xfrm>
            <a:off x="8459948" y="1360858"/>
            <a:ext cx="971549" cy="276999"/>
          </a:xfrm>
          <a:prstGeom prst="rect">
            <a:avLst/>
          </a:prstGeom>
          <a:solidFill>
            <a:schemeClr val="bg1"/>
          </a:solidFill>
          <a:ln>
            <a:solidFill>
              <a:schemeClr val="accent1"/>
            </a:solidFill>
          </a:ln>
        </p:spPr>
        <p:txBody>
          <a:bodyPr wrap="square" rtlCol="1">
            <a:spAutoFit/>
          </a:bodyPr>
          <a:lstStyle/>
          <a:p>
            <a:pPr algn="ctr"/>
            <a:r>
              <a:rPr lang="en-US" sz="1200" dirty="0"/>
              <a:t>Press</a:t>
            </a:r>
            <a:endParaRPr lang="he-IL" sz="1200" dirty="0"/>
          </a:p>
        </p:txBody>
      </p:sp>
      <p:sp>
        <p:nvSpPr>
          <p:cNvPr id="19" name="TextBox 18">
            <a:extLst>
              <a:ext uri="{FF2B5EF4-FFF2-40B4-BE49-F238E27FC236}">
                <a16:creationId xmlns:a16="http://schemas.microsoft.com/office/drawing/2014/main" id="{4C7EC480-B77A-4842-83B7-C56AE487A7DD}"/>
              </a:ext>
            </a:extLst>
          </p:cNvPr>
          <p:cNvSpPr txBox="1"/>
          <p:nvPr/>
        </p:nvSpPr>
        <p:spPr>
          <a:xfrm>
            <a:off x="8459948" y="1647439"/>
            <a:ext cx="971549" cy="276999"/>
          </a:xfrm>
          <a:prstGeom prst="rect">
            <a:avLst/>
          </a:prstGeom>
          <a:solidFill>
            <a:schemeClr val="bg1"/>
          </a:solidFill>
          <a:ln>
            <a:solidFill>
              <a:schemeClr val="accent1"/>
            </a:solidFill>
          </a:ln>
        </p:spPr>
        <p:txBody>
          <a:bodyPr wrap="square" rtlCol="1">
            <a:spAutoFit/>
          </a:bodyPr>
          <a:lstStyle/>
          <a:p>
            <a:pPr algn="ctr"/>
            <a:r>
              <a:rPr lang="en-US" sz="1200" dirty="0"/>
              <a:t>Case Studies</a:t>
            </a:r>
            <a:endParaRPr lang="he-IL" sz="1200" dirty="0"/>
          </a:p>
        </p:txBody>
      </p:sp>
      <p:sp>
        <p:nvSpPr>
          <p:cNvPr id="20" name="TextBox 19">
            <a:extLst>
              <a:ext uri="{FF2B5EF4-FFF2-40B4-BE49-F238E27FC236}">
                <a16:creationId xmlns:a16="http://schemas.microsoft.com/office/drawing/2014/main" id="{F9ABED96-7747-4CD3-A29B-00034A89E78A}"/>
              </a:ext>
            </a:extLst>
          </p:cNvPr>
          <p:cNvSpPr txBox="1"/>
          <p:nvPr/>
        </p:nvSpPr>
        <p:spPr>
          <a:xfrm>
            <a:off x="8459948" y="1932492"/>
            <a:ext cx="971549" cy="276999"/>
          </a:xfrm>
          <a:prstGeom prst="rect">
            <a:avLst/>
          </a:prstGeom>
          <a:solidFill>
            <a:schemeClr val="bg1"/>
          </a:solidFill>
          <a:ln>
            <a:solidFill>
              <a:schemeClr val="accent1"/>
            </a:solidFill>
          </a:ln>
        </p:spPr>
        <p:txBody>
          <a:bodyPr wrap="square" rtlCol="1">
            <a:spAutoFit/>
          </a:bodyPr>
          <a:lstStyle/>
          <a:p>
            <a:pPr algn="ctr"/>
            <a:r>
              <a:rPr lang="en-US" sz="1200" dirty="0"/>
              <a:t>Get a Demo</a:t>
            </a:r>
            <a:endParaRPr lang="he-IL" sz="1200" dirty="0"/>
          </a:p>
        </p:txBody>
      </p:sp>
      <p:sp>
        <p:nvSpPr>
          <p:cNvPr id="21" name="Oval 20">
            <a:extLst>
              <a:ext uri="{FF2B5EF4-FFF2-40B4-BE49-F238E27FC236}">
                <a16:creationId xmlns:a16="http://schemas.microsoft.com/office/drawing/2014/main" id="{546E3CB3-04B0-41F3-B83B-D2F3CF966F26}"/>
              </a:ext>
            </a:extLst>
          </p:cNvPr>
          <p:cNvSpPr/>
          <p:nvPr/>
        </p:nvSpPr>
        <p:spPr>
          <a:xfrm>
            <a:off x="8459947" y="444974"/>
            <a:ext cx="971550" cy="391096"/>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5" name="Connector: Elbow 4">
            <a:extLst>
              <a:ext uri="{FF2B5EF4-FFF2-40B4-BE49-F238E27FC236}">
                <a16:creationId xmlns:a16="http://schemas.microsoft.com/office/drawing/2014/main" id="{D63DD4B1-4119-4AFE-8C6A-0E48DDE88AA2}"/>
              </a:ext>
            </a:extLst>
          </p:cNvPr>
          <p:cNvCxnSpPr>
            <a:cxnSpLocks/>
          </p:cNvCxnSpPr>
          <p:nvPr/>
        </p:nvCxnSpPr>
        <p:spPr>
          <a:xfrm rot="16200000" flipH="1">
            <a:off x="8739609" y="1326755"/>
            <a:ext cx="3969232" cy="230819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86CAF7E-B0C7-4ADE-8812-5674E755D937}"/>
              </a:ext>
            </a:extLst>
          </p:cNvPr>
          <p:cNvSpPr txBox="1"/>
          <p:nvPr/>
        </p:nvSpPr>
        <p:spPr>
          <a:xfrm>
            <a:off x="9534617" y="4721616"/>
            <a:ext cx="2379215" cy="923330"/>
          </a:xfrm>
          <a:prstGeom prst="rect">
            <a:avLst/>
          </a:prstGeom>
          <a:noFill/>
        </p:spPr>
        <p:txBody>
          <a:bodyPr wrap="square" rtlCol="1">
            <a:spAutoFit/>
          </a:bodyPr>
          <a:lstStyle/>
          <a:p>
            <a:pPr algn="ctr"/>
            <a:r>
              <a:rPr lang="en-US" b="1" dirty="0">
                <a:highlight>
                  <a:srgbClr val="FFFF00"/>
                </a:highlight>
              </a:rPr>
              <a:t>Will go on the same direction of the whole website</a:t>
            </a:r>
            <a:endParaRPr lang="he-IL" b="1" dirty="0">
              <a:highlight>
                <a:srgbClr val="FFFF00"/>
              </a:highlight>
            </a:endParaRPr>
          </a:p>
        </p:txBody>
      </p:sp>
    </p:spTree>
    <p:extLst>
      <p:ext uri="{BB962C8B-B14F-4D97-AF65-F5344CB8AC3E}">
        <p14:creationId xmlns:p14="http://schemas.microsoft.com/office/powerpoint/2010/main" val="955924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1B1CE2-7E3A-431F-A149-8B71E4D8201F}"/>
              </a:ext>
            </a:extLst>
          </p:cNvPr>
          <p:cNvPicPr>
            <a:picLocks noChangeAspect="1"/>
          </p:cNvPicPr>
          <p:nvPr/>
        </p:nvPicPr>
        <p:blipFill>
          <a:blip r:embed="rId2"/>
          <a:stretch>
            <a:fillRect/>
          </a:stretch>
        </p:blipFill>
        <p:spPr>
          <a:xfrm>
            <a:off x="0" y="0"/>
            <a:ext cx="12192000" cy="841445"/>
          </a:xfrm>
          <a:prstGeom prst="rect">
            <a:avLst/>
          </a:prstGeom>
        </p:spPr>
      </p:pic>
      <p:sp>
        <p:nvSpPr>
          <p:cNvPr id="8" name="Rectangle 5">
            <a:extLst>
              <a:ext uri="{FF2B5EF4-FFF2-40B4-BE49-F238E27FC236}">
                <a16:creationId xmlns:a16="http://schemas.microsoft.com/office/drawing/2014/main" id="{1CB5A59C-A075-4D5B-A519-9AE18A09FCFE}"/>
              </a:ext>
            </a:extLst>
          </p:cNvPr>
          <p:cNvSpPr>
            <a:spLocks noChangeArrowheads="1"/>
          </p:cNvSpPr>
          <p:nvPr/>
        </p:nvSpPr>
        <p:spPr bwMode="auto">
          <a:xfrm>
            <a:off x="1526820" y="692907"/>
            <a:ext cx="913835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he-IL" sz="2800" b="1" i="0" u="none" strike="noStrike" cap="none" normalizeH="0" baseline="0" dirty="0">
                <a:ln>
                  <a:noFill/>
                </a:ln>
                <a:solidFill>
                  <a:srgbClr val="1B1B1B"/>
                </a:solidFill>
                <a:effectLst/>
                <a:latin typeface="Calibri" panose="020F0502020204030204" pitchFamily="34" charset="0"/>
                <a:ea typeface="Times New Roman" panose="02020603050405020304" pitchFamily="18" charset="0"/>
                <a:cs typeface="Arial" panose="020B0604020202020204" pitchFamily="34" charset="0"/>
              </a:rPr>
              <a:t>Seatback’s Mission</a:t>
            </a:r>
            <a:endParaRPr kumimoji="0" lang="en-US" altLang="he-IL" sz="2800" b="0" i="0" u="none" strike="noStrike" cap="none" normalizeH="0" baseline="0" dirty="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B218F53A-6822-4507-A8A8-2CA572DA4412}"/>
              </a:ext>
            </a:extLst>
          </p:cNvPr>
          <p:cNvSpPr>
            <a:spLocks noChangeArrowheads="1"/>
          </p:cNvSpPr>
          <p:nvPr/>
        </p:nvSpPr>
        <p:spPr bwMode="auto">
          <a:xfrm>
            <a:off x="1420427" y="5080247"/>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he-IL"/>
          </a:p>
        </p:txBody>
      </p:sp>
      <p:sp>
        <p:nvSpPr>
          <p:cNvPr id="3" name="TextBox 2">
            <a:extLst>
              <a:ext uri="{FF2B5EF4-FFF2-40B4-BE49-F238E27FC236}">
                <a16:creationId xmlns:a16="http://schemas.microsoft.com/office/drawing/2014/main" id="{11695D6B-8B20-4119-BFD4-0B6E70CEFE6D}"/>
              </a:ext>
            </a:extLst>
          </p:cNvPr>
          <p:cNvSpPr txBox="1"/>
          <p:nvPr/>
        </p:nvSpPr>
        <p:spPr>
          <a:xfrm>
            <a:off x="1970843" y="1500326"/>
            <a:ext cx="8265110" cy="646331"/>
          </a:xfrm>
          <a:prstGeom prst="rect">
            <a:avLst/>
          </a:prstGeom>
          <a:noFill/>
        </p:spPr>
        <p:txBody>
          <a:bodyPr wrap="square" rtlCol="1">
            <a:spAutoFit/>
          </a:bodyPr>
          <a:lstStyle/>
          <a:p>
            <a:pPr algn="ctr"/>
            <a:r>
              <a:rPr lang="en-US" dirty="0"/>
              <a:t>Seatback’s story will go here with some icons of success and happiness (starts, smiles, happy families, </a:t>
            </a:r>
            <a:r>
              <a:rPr lang="en-US" dirty="0" err="1"/>
              <a:t>etc</a:t>
            </a:r>
            <a:r>
              <a:rPr lang="en-US" dirty="0"/>
              <a:t>’).</a:t>
            </a:r>
            <a:endParaRPr lang="he-IL" dirty="0"/>
          </a:p>
        </p:txBody>
      </p:sp>
    </p:spTree>
    <p:extLst>
      <p:ext uri="{BB962C8B-B14F-4D97-AF65-F5344CB8AC3E}">
        <p14:creationId xmlns:p14="http://schemas.microsoft.com/office/powerpoint/2010/main" val="5200074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1B1CE2-7E3A-431F-A149-8B71E4D8201F}"/>
              </a:ext>
            </a:extLst>
          </p:cNvPr>
          <p:cNvPicPr>
            <a:picLocks noChangeAspect="1"/>
          </p:cNvPicPr>
          <p:nvPr/>
        </p:nvPicPr>
        <p:blipFill>
          <a:blip r:embed="rId2"/>
          <a:stretch>
            <a:fillRect/>
          </a:stretch>
        </p:blipFill>
        <p:spPr>
          <a:xfrm>
            <a:off x="0" y="0"/>
            <a:ext cx="12192000" cy="841445"/>
          </a:xfrm>
          <a:prstGeom prst="rect">
            <a:avLst/>
          </a:prstGeom>
        </p:spPr>
      </p:pic>
      <p:sp>
        <p:nvSpPr>
          <p:cNvPr id="8" name="Rectangle 5">
            <a:extLst>
              <a:ext uri="{FF2B5EF4-FFF2-40B4-BE49-F238E27FC236}">
                <a16:creationId xmlns:a16="http://schemas.microsoft.com/office/drawing/2014/main" id="{1CB5A59C-A075-4D5B-A519-9AE18A09FCFE}"/>
              </a:ext>
            </a:extLst>
          </p:cNvPr>
          <p:cNvSpPr>
            <a:spLocks noChangeArrowheads="1"/>
          </p:cNvSpPr>
          <p:nvPr/>
        </p:nvSpPr>
        <p:spPr bwMode="auto">
          <a:xfrm>
            <a:off x="1526820" y="692907"/>
            <a:ext cx="913835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he-IL" sz="2800" b="1" i="0" u="none" strike="noStrike" cap="none" normalizeH="0" baseline="0" dirty="0">
                <a:ln>
                  <a:noFill/>
                </a:ln>
                <a:solidFill>
                  <a:srgbClr val="1B1B1B"/>
                </a:solidFill>
                <a:effectLst/>
                <a:latin typeface="Calibri" panose="020F0502020204030204" pitchFamily="34" charset="0"/>
                <a:ea typeface="Times New Roman" panose="02020603050405020304" pitchFamily="18" charset="0"/>
                <a:cs typeface="Arial" panose="020B0604020202020204" pitchFamily="34" charset="0"/>
              </a:rPr>
              <a:t>Seatback’s Mission</a:t>
            </a:r>
            <a:endParaRPr kumimoji="0" lang="en-US" altLang="he-IL" sz="2800" b="0" i="0" u="none" strike="noStrike" cap="none" normalizeH="0" baseline="0" dirty="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B218F53A-6822-4507-A8A8-2CA572DA4412}"/>
              </a:ext>
            </a:extLst>
          </p:cNvPr>
          <p:cNvSpPr>
            <a:spLocks noChangeArrowheads="1"/>
          </p:cNvSpPr>
          <p:nvPr/>
        </p:nvSpPr>
        <p:spPr bwMode="auto">
          <a:xfrm>
            <a:off x="1420427" y="5080247"/>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he-IL"/>
          </a:p>
        </p:txBody>
      </p:sp>
      <p:sp>
        <p:nvSpPr>
          <p:cNvPr id="3" name="TextBox 2">
            <a:extLst>
              <a:ext uri="{FF2B5EF4-FFF2-40B4-BE49-F238E27FC236}">
                <a16:creationId xmlns:a16="http://schemas.microsoft.com/office/drawing/2014/main" id="{11695D6B-8B20-4119-BFD4-0B6E70CEFE6D}"/>
              </a:ext>
            </a:extLst>
          </p:cNvPr>
          <p:cNvSpPr txBox="1"/>
          <p:nvPr/>
        </p:nvSpPr>
        <p:spPr>
          <a:xfrm>
            <a:off x="1970843" y="1500326"/>
            <a:ext cx="8265110" cy="646331"/>
          </a:xfrm>
          <a:prstGeom prst="rect">
            <a:avLst/>
          </a:prstGeom>
          <a:noFill/>
        </p:spPr>
        <p:txBody>
          <a:bodyPr wrap="square" rtlCol="1">
            <a:spAutoFit/>
          </a:bodyPr>
          <a:lstStyle/>
          <a:p>
            <a:pPr algn="ctr"/>
            <a:r>
              <a:rPr lang="en-US" dirty="0"/>
              <a:t>Seatback’s story will go here with some icons of success and happiness (starts, smiles, happy families, </a:t>
            </a:r>
            <a:r>
              <a:rPr lang="en-US" dirty="0" err="1"/>
              <a:t>etc</a:t>
            </a:r>
            <a:r>
              <a:rPr lang="en-US" dirty="0"/>
              <a:t>’).</a:t>
            </a:r>
            <a:endParaRPr lang="he-IL" dirty="0"/>
          </a:p>
        </p:txBody>
      </p:sp>
      <p:pic>
        <p:nvPicPr>
          <p:cNvPr id="23" name="Picture 22">
            <a:extLst>
              <a:ext uri="{FF2B5EF4-FFF2-40B4-BE49-F238E27FC236}">
                <a16:creationId xmlns:a16="http://schemas.microsoft.com/office/drawing/2014/main" id="{6420AA00-092E-4C09-959C-B3E140B9D3C7}"/>
              </a:ext>
            </a:extLst>
          </p:cNvPr>
          <p:cNvPicPr>
            <a:picLocks noChangeAspect="1"/>
          </p:cNvPicPr>
          <p:nvPr/>
        </p:nvPicPr>
        <p:blipFill>
          <a:blip r:embed="rId3"/>
          <a:stretch>
            <a:fillRect/>
          </a:stretch>
        </p:blipFill>
        <p:spPr>
          <a:xfrm>
            <a:off x="8459957" y="219237"/>
            <a:ext cx="971550" cy="1743075"/>
          </a:xfrm>
          <a:prstGeom prst="rect">
            <a:avLst/>
          </a:prstGeom>
        </p:spPr>
      </p:pic>
      <p:sp>
        <p:nvSpPr>
          <p:cNvPr id="25" name="TextBox 24">
            <a:extLst>
              <a:ext uri="{FF2B5EF4-FFF2-40B4-BE49-F238E27FC236}">
                <a16:creationId xmlns:a16="http://schemas.microsoft.com/office/drawing/2014/main" id="{7F5CFC8C-20AC-4D47-BAD7-1CB4CBA7F039}"/>
              </a:ext>
            </a:extLst>
          </p:cNvPr>
          <p:cNvSpPr txBox="1"/>
          <p:nvPr/>
        </p:nvSpPr>
        <p:spPr>
          <a:xfrm>
            <a:off x="8459956" y="219237"/>
            <a:ext cx="971549" cy="276999"/>
          </a:xfrm>
          <a:prstGeom prst="rect">
            <a:avLst/>
          </a:prstGeom>
          <a:solidFill>
            <a:schemeClr val="bg1"/>
          </a:solidFill>
          <a:ln>
            <a:solidFill>
              <a:schemeClr val="accent1"/>
            </a:solidFill>
          </a:ln>
        </p:spPr>
        <p:txBody>
          <a:bodyPr wrap="square" rtlCol="1">
            <a:spAutoFit/>
          </a:bodyPr>
          <a:lstStyle/>
          <a:p>
            <a:pPr algn="ctr"/>
            <a:r>
              <a:rPr lang="en-US" sz="1200" dirty="0"/>
              <a:t>Resources</a:t>
            </a:r>
            <a:endParaRPr lang="he-IL" sz="1200" dirty="0"/>
          </a:p>
        </p:txBody>
      </p:sp>
      <p:sp>
        <p:nvSpPr>
          <p:cNvPr id="26" name="TextBox 25">
            <a:extLst>
              <a:ext uri="{FF2B5EF4-FFF2-40B4-BE49-F238E27FC236}">
                <a16:creationId xmlns:a16="http://schemas.microsoft.com/office/drawing/2014/main" id="{3FDED4F4-1FAB-4E98-89E3-05ECE094E26C}"/>
              </a:ext>
            </a:extLst>
          </p:cNvPr>
          <p:cNvSpPr txBox="1"/>
          <p:nvPr/>
        </p:nvSpPr>
        <p:spPr>
          <a:xfrm>
            <a:off x="8459954" y="523671"/>
            <a:ext cx="971549" cy="291957"/>
          </a:xfrm>
          <a:prstGeom prst="rect">
            <a:avLst/>
          </a:prstGeom>
          <a:solidFill>
            <a:schemeClr val="bg1"/>
          </a:solidFill>
          <a:ln>
            <a:solidFill>
              <a:schemeClr val="accent1"/>
            </a:solidFill>
          </a:ln>
        </p:spPr>
        <p:txBody>
          <a:bodyPr wrap="square" rtlCol="1">
            <a:spAutoFit/>
          </a:bodyPr>
          <a:lstStyle/>
          <a:p>
            <a:endParaRPr lang="he-IL" dirty="0"/>
          </a:p>
        </p:txBody>
      </p:sp>
      <p:sp>
        <p:nvSpPr>
          <p:cNvPr id="27" name="TextBox 26">
            <a:extLst>
              <a:ext uri="{FF2B5EF4-FFF2-40B4-BE49-F238E27FC236}">
                <a16:creationId xmlns:a16="http://schemas.microsoft.com/office/drawing/2014/main" id="{4EBA0A80-A93A-469C-8F98-67CC4C3CB41E}"/>
              </a:ext>
            </a:extLst>
          </p:cNvPr>
          <p:cNvSpPr txBox="1"/>
          <p:nvPr/>
        </p:nvSpPr>
        <p:spPr>
          <a:xfrm>
            <a:off x="8459954" y="825210"/>
            <a:ext cx="971549" cy="291957"/>
          </a:xfrm>
          <a:prstGeom prst="rect">
            <a:avLst/>
          </a:prstGeom>
          <a:solidFill>
            <a:schemeClr val="bg1"/>
          </a:solidFill>
          <a:ln>
            <a:solidFill>
              <a:schemeClr val="accent1"/>
            </a:solidFill>
          </a:ln>
        </p:spPr>
        <p:txBody>
          <a:bodyPr wrap="square" rtlCol="1">
            <a:spAutoFit/>
          </a:bodyPr>
          <a:lstStyle/>
          <a:p>
            <a:endParaRPr lang="he-IL" dirty="0"/>
          </a:p>
        </p:txBody>
      </p:sp>
      <p:sp>
        <p:nvSpPr>
          <p:cNvPr id="28" name="TextBox 27">
            <a:extLst>
              <a:ext uri="{FF2B5EF4-FFF2-40B4-BE49-F238E27FC236}">
                <a16:creationId xmlns:a16="http://schemas.microsoft.com/office/drawing/2014/main" id="{0A6EE275-44A1-4BFB-997E-D86FD62BE02C}"/>
              </a:ext>
            </a:extLst>
          </p:cNvPr>
          <p:cNvSpPr txBox="1"/>
          <p:nvPr/>
        </p:nvSpPr>
        <p:spPr>
          <a:xfrm>
            <a:off x="8459953" y="1126749"/>
            <a:ext cx="971549" cy="291957"/>
          </a:xfrm>
          <a:prstGeom prst="rect">
            <a:avLst/>
          </a:prstGeom>
          <a:solidFill>
            <a:schemeClr val="bg1"/>
          </a:solidFill>
          <a:ln>
            <a:solidFill>
              <a:schemeClr val="accent1"/>
            </a:solidFill>
          </a:ln>
        </p:spPr>
        <p:txBody>
          <a:bodyPr wrap="square" rtlCol="1">
            <a:spAutoFit/>
          </a:bodyPr>
          <a:lstStyle/>
          <a:p>
            <a:endParaRPr lang="he-IL" dirty="0"/>
          </a:p>
        </p:txBody>
      </p:sp>
      <p:sp>
        <p:nvSpPr>
          <p:cNvPr id="29" name="TextBox 28">
            <a:extLst>
              <a:ext uri="{FF2B5EF4-FFF2-40B4-BE49-F238E27FC236}">
                <a16:creationId xmlns:a16="http://schemas.microsoft.com/office/drawing/2014/main" id="{A8E07097-F2E3-4438-B5AE-DF049940BF2E}"/>
              </a:ext>
            </a:extLst>
          </p:cNvPr>
          <p:cNvSpPr txBox="1"/>
          <p:nvPr/>
        </p:nvSpPr>
        <p:spPr>
          <a:xfrm>
            <a:off x="8459952" y="1428288"/>
            <a:ext cx="971549" cy="291957"/>
          </a:xfrm>
          <a:prstGeom prst="rect">
            <a:avLst/>
          </a:prstGeom>
          <a:solidFill>
            <a:schemeClr val="bg1"/>
          </a:solidFill>
          <a:ln>
            <a:solidFill>
              <a:schemeClr val="accent1"/>
            </a:solidFill>
          </a:ln>
        </p:spPr>
        <p:txBody>
          <a:bodyPr wrap="square" rtlCol="1">
            <a:spAutoFit/>
          </a:bodyPr>
          <a:lstStyle/>
          <a:p>
            <a:endParaRPr lang="he-IL" dirty="0"/>
          </a:p>
        </p:txBody>
      </p:sp>
      <p:sp>
        <p:nvSpPr>
          <p:cNvPr id="30" name="TextBox 29">
            <a:extLst>
              <a:ext uri="{FF2B5EF4-FFF2-40B4-BE49-F238E27FC236}">
                <a16:creationId xmlns:a16="http://schemas.microsoft.com/office/drawing/2014/main" id="{99B1EC0C-8073-43DE-85F2-521B0788A926}"/>
              </a:ext>
            </a:extLst>
          </p:cNvPr>
          <p:cNvSpPr txBox="1"/>
          <p:nvPr/>
        </p:nvSpPr>
        <p:spPr>
          <a:xfrm>
            <a:off x="8459952" y="1729827"/>
            <a:ext cx="971549" cy="291957"/>
          </a:xfrm>
          <a:prstGeom prst="rect">
            <a:avLst/>
          </a:prstGeom>
          <a:solidFill>
            <a:schemeClr val="bg1"/>
          </a:solidFill>
          <a:ln>
            <a:solidFill>
              <a:schemeClr val="accent1"/>
            </a:solidFill>
          </a:ln>
        </p:spPr>
        <p:txBody>
          <a:bodyPr wrap="square" rtlCol="1">
            <a:spAutoFit/>
          </a:bodyPr>
          <a:lstStyle/>
          <a:p>
            <a:endParaRPr lang="he-IL" dirty="0"/>
          </a:p>
        </p:txBody>
      </p:sp>
      <p:sp>
        <p:nvSpPr>
          <p:cNvPr id="31" name="TextBox 30">
            <a:extLst>
              <a:ext uri="{FF2B5EF4-FFF2-40B4-BE49-F238E27FC236}">
                <a16:creationId xmlns:a16="http://schemas.microsoft.com/office/drawing/2014/main" id="{2E75F5A4-FB25-4E20-A55C-7F8D1482EE28}"/>
              </a:ext>
            </a:extLst>
          </p:cNvPr>
          <p:cNvSpPr txBox="1"/>
          <p:nvPr/>
        </p:nvSpPr>
        <p:spPr>
          <a:xfrm>
            <a:off x="8459950" y="504102"/>
            <a:ext cx="971549" cy="276999"/>
          </a:xfrm>
          <a:prstGeom prst="rect">
            <a:avLst/>
          </a:prstGeom>
          <a:solidFill>
            <a:schemeClr val="bg1"/>
          </a:solidFill>
          <a:ln>
            <a:solidFill>
              <a:schemeClr val="accent1"/>
            </a:solidFill>
          </a:ln>
        </p:spPr>
        <p:txBody>
          <a:bodyPr wrap="square" rtlCol="1">
            <a:spAutoFit/>
          </a:bodyPr>
          <a:lstStyle/>
          <a:p>
            <a:pPr algn="ctr"/>
            <a:r>
              <a:rPr lang="en-US" sz="1200" dirty="0"/>
              <a:t>About Us</a:t>
            </a:r>
            <a:endParaRPr lang="he-IL" sz="1200" dirty="0"/>
          </a:p>
        </p:txBody>
      </p:sp>
      <p:sp>
        <p:nvSpPr>
          <p:cNvPr id="32" name="TextBox 31">
            <a:extLst>
              <a:ext uri="{FF2B5EF4-FFF2-40B4-BE49-F238E27FC236}">
                <a16:creationId xmlns:a16="http://schemas.microsoft.com/office/drawing/2014/main" id="{44D9941F-74AF-4501-8EFA-A22F666CF0B5}"/>
              </a:ext>
            </a:extLst>
          </p:cNvPr>
          <p:cNvSpPr txBox="1"/>
          <p:nvPr/>
        </p:nvSpPr>
        <p:spPr>
          <a:xfrm>
            <a:off x="8459950" y="790278"/>
            <a:ext cx="971549" cy="276999"/>
          </a:xfrm>
          <a:prstGeom prst="rect">
            <a:avLst/>
          </a:prstGeom>
          <a:solidFill>
            <a:schemeClr val="bg1"/>
          </a:solidFill>
          <a:ln>
            <a:solidFill>
              <a:schemeClr val="accent1"/>
            </a:solidFill>
          </a:ln>
        </p:spPr>
        <p:txBody>
          <a:bodyPr wrap="square" rtlCol="1">
            <a:spAutoFit/>
          </a:bodyPr>
          <a:lstStyle/>
          <a:p>
            <a:pPr algn="ctr"/>
            <a:r>
              <a:rPr lang="en-US" sz="1200" dirty="0"/>
              <a:t>Blog</a:t>
            </a:r>
            <a:endParaRPr lang="he-IL" sz="1200" dirty="0"/>
          </a:p>
        </p:txBody>
      </p:sp>
      <p:sp>
        <p:nvSpPr>
          <p:cNvPr id="33" name="TextBox 32">
            <a:extLst>
              <a:ext uri="{FF2B5EF4-FFF2-40B4-BE49-F238E27FC236}">
                <a16:creationId xmlns:a16="http://schemas.microsoft.com/office/drawing/2014/main" id="{364EFB2D-51A8-4568-BF54-2C81BC440C84}"/>
              </a:ext>
            </a:extLst>
          </p:cNvPr>
          <p:cNvSpPr txBox="1"/>
          <p:nvPr/>
        </p:nvSpPr>
        <p:spPr>
          <a:xfrm>
            <a:off x="8459948" y="1084338"/>
            <a:ext cx="971549" cy="276999"/>
          </a:xfrm>
          <a:prstGeom prst="rect">
            <a:avLst/>
          </a:prstGeom>
          <a:solidFill>
            <a:schemeClr val="bg1"/>
          </a:solidFill>
          <a:ln>
            <a:solidFill>
              <a:schemeClr val="accent1"/>
            </a:solidFill>
          </a:ln>
        </p:spPr>
        <p:txBody>
          <a:bodyPr wrap="square" rtlCol="1">
            <a:spAutoFit/>
          </a:bodyPr>
          <a:lstStyle/>
          <a:p>
            <a:pPr algn="ctr"/>
            <a:r>
              <a:rPr lang="en-US" sz="1200" dirty="0"/>
              <a:t>Help Center</a:t>
            </a:r>
            <a:endParaRPr lang="he-IL" sz="1200" dirty="0"/>
          </a:p>
        </p:txBody>
      </p:sp>
      <p:sp>
        <p:nvSpPr>
          <p:cNvPr id="34" name="TextBox 33">
            <a:extLst>
              <a:ext uri="{FF2B5EF4-FFF2-40B4-BE49-F238E27FC236}">
                <a16:creationId xmlns:a16="http://schemas.microsoft.com/office/drawing/2014/main" id="{3EA63826-0D90-4942-BC39-0B9D881E2DDB}"/>
              </a:ext>
            </a:extLst>
          </p:cNvPr>
          <p:cNvSpPr txBox="1"/>
          <p:nvPr/>
        </p:nvSpPr>
        <p:spPr>
          <a:xfrm>
            <a:off x="8459948" y="1360858"/>
            <a:ext cx="971549" cy="276999"/>
          </a:xfrm>
          <a:prstGeom prst="rect">
            <a:avLst/>
          </a:prstGeom>
          <a:solidFill>
            <a:schemeClr val="bg1"/>
          </a:solidFill>
          <a:ln>
            <a:solidFill>
              <a:schemeClr val="accent1"/>
            </a:solidFill>
          </a:ln>
        </p:spPr>
        <p:txBody>
          <a:bodyPr wrap="square" rtlCol="1">
            <a:spAutoFit/>
          </a:bodyPr>
          <a:lstStyle/>
          <a:p>
            <a:pPr algn="ctr"/>
            <a:r>
              <a:rPr lang="en-US" sz="1200" dirty="0"/>
              <a:t>Press</a:t>
            </a:r>
            <a:endParaRPr lang="he-IL" sz="1200" dirty="0"/>
          </a:p>
        </p:txBody>
      </p:sp>
      <p:sp>
        <p:nvSpPr>
          <p:cNvPr id="35" name="TextBox 34">
            <a:extLst>
              <a:ext uri="{FF2B5EF4-FFF2-40B4-BE49-F238E27FC236}">
                <a16:creationId xmlns:a16="http://schemas.microsoft.com/office/drawing/2014/main" id="{FC753357-84C5-4658-B417-289BC9016306}"/>
              </a:ext>
            </a:extLst>
          </p:cNvPr>
          <p:cNvSpPr txBox="1"/>
          <p:nvPr/>
        </p:nvSpPr>
        <p:spPr>
          <a:xfrm>
            <a:off x="8459948" y="1647439"/>
            <a:ext cx="971549" cy="276999"/>
          </a:xfrm>
          <a:prstGeom prst="rect">
            <a:avLst/>
          </a:prstGeom>
          <a:solidFill>
            <a:schemeClr val="bg1"/>
          </a:solidFill>
          <a:ln>
            <a:solidFill>
              <a:schemeClr val="accent1"/>
            </a:solidFill>
          </a:ln>
        </p:spPr>
        <p:txBody>
          <a:bodyPr wrap="square" rtlCol="1">
            <a:spAutoFit/>
          </a:bodyPr>
          <a:lstStyle/>
          <a:p>
            <a:pPr algn="ctr"/>
            <a:r>
              <a:rPr lang="en-US" sz="1200" dirty="0"/>
              <a:t>Case Studies</a:t>
            </a:r>
            <a:endParaRPr lang="he-IL" sz="1200" dirty="0"/>
          </a:p>
        </p:txBody>
      </p:sp>
      <p:sp>
        <p:nvSpPr>
          <p:cNvPr id="36" name="TextBox 35">
            <a:extLst>
              <a:ext uri="{FF2B5EF4-FFF2-40B4-BE49-F238E27FC236}">
                <a16:creationId xmlns:a16="http://schemas.microsoft.com/office/drawing/2014/main" id="{90CCC687-29ED-4400-BC8D-DD0DA464641E}"/>
              </a:ext>
            </a:extLst>
          </p:cNvPr>
          <p:cNvSpPr txBox="1"/>
          <p:nvPr/>
        </p:nvSpPr>
        <p:spPr>
          <a:xfrm>
            <a:off x="8459948" y="1932492"/>
            <a:ext cx="971549" cy="276999"/>
          </a:xfrm>
          <a:prstGeom prst="rect">
            <a:avLst/>
          </a:prstGeom>
          <a:solidFill>
            <a:schemeClr val="bg1"/>
          </a:solidFill>
          <a:ln>
            <a:solidFill>
              <a:schemeClr val="accent1"/>
            </a:solidFill>
          </a:ln>
        </p:spPr>
        <p:txBody>
          <a:bodyPr wrap="square" rtlCol="1">
            <a:spAutoFit/>
          </a:bodyPr>
          <a:lstStyle/>
          <a:p>
            <a:pPr algn="ctr"/>
            <a:r>
              <a:rPr lang="en-US" sz="1200" dirty="0"/>
              <a:t>Get a Demo</a:t>
            </a:r>
            <a:endParaRPr lang="he-IL" sz="1200" dirty="0"/>
          </a:p>
        </p:txBody>
      </p:sp>
      <p:sp>
        <p:nvSpPr>
          <p:cNvPr id="37" name="Oval 36">
            <a:extLst>
              <a:ext uri="{FF2B5EF4-FFF2-40B4-BE49-F238E27FC236}">
                <a16:creationId xmlns:a16="http://schemas.microsoft.com/office/drawing/2014/main" id="{2D398EB7-BECC-4FC6-BF37-292432DF2E72}"/>
              </a:ext>
            </a:extLst>
          </p:cNvPr>
          <p:cNvSpPr/>
          <p:nvPr/>
        </p:nvSpPr>
        <p:spPr>
          <a:xfrm>
            <a:off x="8459947" y="738070"/>
            <a:ext cx="971550" cy="391096"/>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9695514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1B1CE2-7E3A-431F-A149-8B71E4D8201F}"/>
              </a:ext>
            </a:extLst>
          </p:cNvPr>
          <p:cNvPicPr>
            <a:picLocks noChangeAspect="1"/>
          </p:cNvPicPr>
          <p:nvPr/>
        </p:nvPicPr>
        <p:blipFill>
          <a:blip r:embed="rId2"/>
          <a:stretch>
            <a:fillRect/>
          </a:stretch>
        </p:blipFill>
        <p:spPr>
          <a:xfrm>
            <a:off x="0" y="0"/>
            <a:ext cx="12192000" cy="841445"/>
          </a:xfrm>
          <a:prstGeom prst="rect">
            <a:avLst/>
          </a:prstGeom>
        </p:spPr>
      </p:pic>
      <p:sp>
        <p:nvSpPr>
          <p:cNvPr id="8" name="Rectangle 5">
            <a:extLst>
              <a:ext uri="{FF2B5EF4-FFF2-40B4-BE49-F238E27FC236}">
                <a16:creationId xmlns:a16="http://schemas.microsoft.com/office/drawing/2014/main" id="{1CB5A59C-A075-4D5B-A519-9AE18A09FCFE}"/>
              </a:ext>
            </a:extLst>
          </p:cNvPr>
          <p:cNvSpPr>
            <a:spLocks noChangeArrowheads="1"/>
          </p:cNvSpPr>
          <p:nvPr/>
        </p:nvSpPr>
        <p:spPr bwMode="auto">
          <a:xfrm>
            <a:off x="1526820" y="692907"/>
            <a:ext cx="913835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he-IL" sz="2800" b="1" i="0" u="none" strike="noStrike" cap="none" normalizeH="0" baseline="0" dirty="0">
                <a:ln>
                  <a:noFill/>
                </a:ln>
                <a:solidFill>
                  <a:srgbClr val="1B1B1B"/>
                </a:solidFill>
                <a:effectLst/>
                <a:latin typeface="Calibri" panose="020F0502020204030204" pitchFamily="34" charset="0"/>
                <a:ea typeface="Times New Roman" panose="02020603050405020304" pitchFamily="18" charset="0"/>
                <a:cs typeface="Arial" panose="020B0604020202020204" pitchFamily="34" charset="0"/>
              </a:rPr>
              <a:t>Blog</a:t>
            </a:r>
            <a:endParaRPr kumimoji="0" lang="en-US" altLang="he-IL" sz="2800" b="0" i="0" u="none" strike="noStrike" cap="none" normalizeH="0" baseline="0" dirty="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B218F53A-6822-4507-A8A8-2CA572DA4412}"/>
              </a:ext>
            </a:extLst>
          </p:cNvPr>
          <p:cNvSpPr>
            <a:spLocks noChangeArrowheads="1"/>
          </p:cNvSpPr>
          <p:nvPr/>
        </p:nvSpPr>
        <p:spPr bwMode="auto">
          <a:xfrm>
            <a:off x="1420427" y="5080247"/>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he-IL"/>
          </a:p>
        </p:txBody>
      </p:sp>
      <p:sp>
        <p:nvSpPr>
          <p:cNvPr id="3" name="TextBox 2">
            <a:extLst>
              <a:ext uri="{FF2B5EF4-FFF2-40B4-BE49-F238E27FC236}">
                <a16:creationId xmlns:a16="http://schemas.microsoft.com/office/drawing/2014/main" id="{11695D6B-8B20-4119-BFD4-0B6E70CEFE6D}"/>
              </a:ext>
            </a:extLst>
          </p:cNvPr>
          <p:cNvSpPr txBox="1"/>
          <p:nvPr/>
        </p:nvSpPr>
        <p:spPr>
          <a:xfrm>
            <a:off x="1963442" y="1384916"/>
            <a:ext cx="8265110" cy="646331"/>
          </a:xfrm>
          <a:prstGeom prst="rect">
            <a:avLst/>
          </a:prstGeom>
          <a:noFill/>
        </p:spPr>
        <p:txBody>
          <a:bodyPr wrap="square" rtlCol="1">
            <a:spAutoFit/>
          </a:bodyPr>
          <a:lstStyle/>
          <a:p>
            <a:pPr algn="ctr"/>
            <a:r>
              <a:rPr lang="en-US" dirty="0"/>
              <a:t>All of our articles and a search bar to browse between them</a:t>
            </a:r>
          </a:p>
          <a:p>
            <a:pPr algn="ctr"/>
            <a:endParaRPr lang="he-IL" dirty="0"/>
          </a:p>
        </p:txBody>
      </p:sp>
      <p:pic>
        <p:nvPicPr>
          <p:cNvPr id="5" name="Picture 4">
            <a:extLst>
              <a:ext uri="{FF2B5EF4-FFF2-40B4-BE49-F238E27FC236}">
                <a16:creationId xmlns:a16="http://schemas.microsoft.com/office/drawing/2014/main" id="{59CF54E1-3370-4112-B882-37A530FF1E26}"/>
              </a:ext>
            </a:extLst>
          </p:cNvPr>
          <p:cNvPicPr>
            <a:picLocks noChangeAspect="1"/>
          </p:cNvPicPr>
          <p:nvPr/>
        </p:nvPicPr>
        <p:blipFill>
          <a:blip r:embed="rId3"/>
          <a:stretch>
            <a:fillRect/>
          </a:stretch>
        </p:blipFill>
        <p:spPr>
          <a:xfrm>
            <a:off x="2610727" y="1779972"/>
            <a:ext cx="6970539" cy="4861250"/>
          </a:xfrm>
          <a:prstGeom prst="rect">
            <a:avLst/>
          </a:prstGeom>
        </p:spPr>
      </p:pic>
    </p:spTree>
    <p:extLst>
      <p:ext uri="{BB962C8B-B14F-4D97-AF65-F5344CB8AC3E}">
        <p14:creationId xmlns:p14="http://schemas.microsoft.com/office/powerpoint/2010/main" val="27232107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1B1CE2-7E3A-431F-A149-8B71E4D8201F}"/>
              </a:ext>
            </a:extLst>
          </p:cNvPr>
          <p:cNvPicPr>
            <a:picLocks noChangeAspect="1"/>
          </p:cNvPicPr>
          <p:nvPr/>
        </p:nvPicPr>
        <p:blipFill>
          <a:blip r:embed="rId2"/>
          <a:stretch>
            <a:fillRect/>
          </a:stretch>
        </p:blipFill>
        <p:spPr>
          <a:xfrm>
            <a:off x="0" y="0"/>
            <a:ext cx="12192000" cy="841445"/>
          </a:xfrm>
          <a:prstGeom prst="rect">
            <a:avLst/>
          </a:prstGeom>
        </p:spPr>
      </p:pic>
      <p:sp>
        <p:nvSpPr>
          <p:cNvPr id="8" name="Rectangle 5">
            <a:extLst>
              <a:ext uri="{FF2B5EF4-FFF2-40B4-BE49-F238E27FC236}">
                <a16:creationId xmlns:a16="http://schemas.microsoft.com/office/drawing/2014/main" id="{1CB5A59C-A075-4D5B-A519-9AE18A09FCFE}"/>
              </a:ext>
            </a:extLst>
          </p:cNvPr>
          <p:cNvSpPr>
            <a:spLocks noChangeArrowheads="1"/>
          </p:cNvSpPr>
          <p:nvPr/>
        </p:nvSpPr>
        <p:spPr bwMode="auto">
          <a:xfrm>
            <a:off x="1526820" y="692907"/>
            <a:ext cx="913835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he-IL" sz="2800" b="1" i="0" u="none" strike="noStrike" cap="none" normalizeH="0" baseline="0" dirty="0">
                <a:ln>
                  <a:noFill/>
                </a:ln>
                <a:solidFill>
                  <a:srgbClr val="1B1B1B"/>
                </a:solidFill>
                <a:effectLst/>
                <a:latin typeface="Calibri" panose="020F0502020204030204" pitchFamily="34" charset="0"/>
                <a:ea typeface="Times New Roman" panose="02020603050405020304" pitchFamily="18" charset="0"/>
                <a:cs typeface="Arial" panose="020B0604020202020204" pitchFamily="34" charset="0"/>
              </a:rPr>
              <a:t>Blog</a:t>
            </a:r>
            <a:endParaRPr kumimoji="0" lang="en-US" altLang="he-IL" sz="2800" b="0" i="0" u="none" strike="noStrike" cap="none" normalizeH="0" baseline="0" dirty="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B218F53A-6822-4507-A8A8-2CA572DA4412}"/>
              </a:ext>
            </a:extLst>
          </p:cNvPr>
          <p:cNvSpPr>
            <a:spLocks noChangeArrowheads="1"/>
          </p:cNvSpPr>
          <p:nvPr/>
        </p:nvSpPr>
        <p:spPr bwMode="auto">
          <a:xfrm>
            <a:off x="1420427" y="5080247"/>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he-IL"/>
          </a:p>
        </p:txBody>
      </p:sp>
      <p:sp>
        <p:nvSpPr>
          <p:cNvPr id="3" name="TextBox 2">
            <a:extLst>
              <a:ext uri="{FF2B5EF4-FFF2-40B4-BE49-F238E27FC236}">
                <a16:creationId xmlns:a16="http://schemas.microsoft.com/office/drawing/2014/main" id="{11695D6B-8B20-4119-BFD4-0B6E70CEFE6D}"/>
              </a:ext>
            </a:extLst>
          </p:cNvPr>
          <p:cNvSpPr txBox="1"/>
          <p:nvPr/>
        </p:nvSpPr>
        <p:spPr>
          <a:xfrm>
            <a:off x="1963442" y="1384916"/>
            <a:ext cx="8265110" cy="646331"/>
          </a:xfrm>
          <a:prstGeom prst="rect">
            <a:avLst/>
          </a:prstGeom>
          <a:noFill/>
        </p:spPr>
        <p:txBody>
          <a:bodyPr wrap="square" rtlCol="1">
            <a:spAutoFit/>
          </a:bodyPr>
          <a:lstStyle/>
          <a:p>
            <a:pPr algn="ctr"/>
            <a:r>
              <a:rPr lang="en-US" dirty="0"/>
              <a:t>All of our articles and a search bar to browse between them</a:t>
            </a:r>
          </a:p>
          <a:p>
            <a:pPr algn="ctr"/>
            <a:endParaRPr lang="he-IL" dirty="0"/>
          </a:p>
        </p:txBody>
      </p:sp>
      <p:pic>
        <p:nvPicPr>
          <p:cNvPr id="5" name="Picture 4">
            <a:extLst>
              <a:ext uri="{FF2B5EF4-FFF2-40B4-BE49-F238E27FC236}">
                <a16:creationId xmlns:a16="http://schemas.microsoft.com/office/drawing/2014/main" id="{59CF54E1-3370-4112-B882-37A530FF1E26}"/>
              </a:ext>
            </a:extLst>
          </p:cNvPr>
          <p:cNvPicPr>
            <a:picLocks noChangeAspect="1"/>
          </p:cNvPicPr>
          <p:nvPr/>
        </p:nvPicPr>
        <p:blipFill>
          <a:blip r:embed="rId3"/>
          <a:stretch>
            <a:fillRect/>
          </a:stretch>
        </p:blipFill>
        <p:spPr>
          <a:xfrm>
            <a:off x="2610727" y="1779972"/>
            <a:ext cx="6970539" cy="4861250"/>
          </a:xfrm>
          <a:prstGeom prst="rect">
            <a:avLst/>
          </a:prstGeom>
        </p:spPr>
      </p:pic>
      <p:pic>
        <p:nvPicPr>
          <p:cNvPr id="7" name="Picture 6">
            <a:extLst>
              <a:ext uri="{FF2B5EF4-FFF2-40B4-BE49-F238E27FC236}">
                <a16:creationId xmlns:a16="http://schemas.microsoft.com/office/drawing/2014/main" id="{6BB7DB68-2383-4B44-A474-37DD35B52E20}"/>
              </a:ext>
            </a:extLst>
          </p:cNvPr>
          <p:cNvPicPr>
            <a:picLocks noChangeAspect="1"/>
          </p:cNvPicPr>
          <p:nvPr/>
        </p:nvPicPr>
        <p:blipFill>
          <a:blip r:embed="rId4"/>
          <a:stretch>
            <a:fillRect/>
          </a:stretch>
        </p:blipFill>
        <p:spPr>
          <a:xfrm>
            <a:off x="8459957" y="219237"/>
            <a:ext cx="971550" cy="1743075"/>
          </a:xfrm>
          <a:prstGeom prst="rect">
            <a:avLst/>
          </a:prstGeom>
        </p:spPr>
      </p:pic>
      <p:sp>
        <p:nvSpPr>
          <p:cNvPr id="10" name="TextBox 9">
            <a:extLst>
              <a:ext uri="{FF2B5EF4-FFF2-40B4-BE49-F238E27FC236}">
                <a16:creationId xmlns:a16="http://schemas.microsoft.com/office/drawing/2014/main" id="{DEA8D97E-72FD-45F0-863D-BFE4982A8EE2}"/>
              </a:ext>
            </a:extLst>
          </p:cNvPr>
          <p:cNvSpPr txBox="1"/>
          <p:nvPr/>
        </p:nvSpPr>
        <p:spPr>
          <a:xfrm>
            <a:off x="8459956" y="219237"/>
            <a:ext cx="971549" cy="276999"/>
          </a:xfrm>
          <a:prstGeom prst="rect">
            <a:avLst/>
          </a:prstGeom>
          <a:solidFill>
            <a:schemeClr val="bg1"/>
          </a:solidFill>
          <a:ln>
            <a:solidFill>
              <a:schemeClr val="accent1"/>
            </a:solidFill>
          </a:ln>
        </p:spPr>
        <p:txBody>
          <a:bodyPr wrap="square" rtlCol="1">
            <a:spAutoFit/>
          </a:bodyPr>
          <a:lstStyle/>
          <a:p>
            <a:pPr algn="ctr"/>
            <a:r>
              <a:rPr lang="en-US" sz="1200" dirty="0"/>
              <a:t>Resources</a:t>
            </a:r>
            <a:endParaRPr lang="he-IL" sz="1200" dirty="0"/>
          </a:p>
        </p:txBody>
      </p:sp>
      <p:sp>
        <p:nvSpPr>
          <p:cNvPr id="11" name="TextBox 10">
            <a:extLst>
              <a:ext uri="{FF2B5EF4-FFF2-40B4-BE49-F238E27FC236}">
                <a16:creationId xmlns:a16="http://schemas.microsoft.com/office/drawing/2014/main" id="{A98150A1-E2A5-4E02-9C88-4795CD013F2F}"/>
              </a:ext>
            </a:extLst>
          </p:cNvPr>
          <p:cNvSpPr txBox="1"/>
          <p:nvPr/>
        </p:nvSpPr>
        <p:spPr>
          <a:xfrm>
            <a:off x="8459954" y="523671"/>
            <a:ext cx="971549" cy="291957"/>
          </a:xfrm>
          <a:prstGeom prst="rect">
            <a:avLst/>
          </a:prstGeom>
          <a:solidFill>
            <a:schemeClr val="bg1"/>
          </a:solidFill>
          <a:ln>
            <a:solidFill>
              <a:schemeClr val="accent1"/>
            </a:solidFill>
          </a:ln>
        </p:spPr>
        <p:txBody>
          <a:bodyPr wrap="square" rtlCol="1">
            <a:spAutoFit/>
          </a:bodyPr>
          <a:lstStyle/>
          <a:p>
            <a:endParaRPr lang="he-IL" dirty="0"/>
          </a:p>
        </p:txBody>
      </p:sp>
      <p:sp>
        <p:nvSpPr>
          <p:cNvPr id="12" name="TextBox 11">
            <a:extLst>
              <a:ext uri="{FF2B5EF4-FFF2-40B4-BE49-F238E27FC236}">
                <a16:creationId xmlns:a16="http://schemas.microsoft.com/office/drawing/2014/main" id="{1224FED6-26BB-41DD-9488-2B0DEF7439FF}"/>
              </a:ext>
            </a:extLst>
          </p:cNvPr>
          <p:cNvSpPr txBox="1"/>
          <p:nvPr/>
        </p:nvSpPr>
        <p:spPr>
          <a:xfrm>
            <a:off x="8459954" y="825210"/>
            <a:ext cx="971549" cy="291957"/>
          </a:xfrm>
          <a:prstGeom prst="rect">
            <a:avLst/>
          </a:prstGeom>
          <a:solidFill>
            <a:schemeClr val="bg1"/>
          </a:solidFill>
          <a:ln>
            <a:solidFill>
              <a:schemeClr val="accent1"/>
            </a:solidFill>
          </a:ln>
        </p:spPr>
        <p:txBody>
          <a:bodyPr wrap="square" rtlCol="1">
            <a:spAutoFit/>
          </a:bodyPr>
          <a:lstStyle/>
          <a:p>
            <a:endParaRPr lang="he-IL" dirty="0"/>
          </a:p>
        </p:txBody>
      </p:sp>
      <p:sp>
        <p:nvSpPr>
          <p:cNvPr id="13" name="TextBox 12">
            <a:extLst>
              <a:ext uri="{FF2B5EF4-FFF2-40B4-BE49-F238E27FC236}">
                <a16:creationId xmlns:a16="http://schemas.microsoft.com/office/drawing/2014/main" id="{2282DF22-5C36-4B8E-B92B-0AB66AC5EC87}"/>
              </a:ext>
            </a:extLst>
          </p:cNvPr>
          <p:cNvSpPr txBox="1"/>
          <p:nvPr/>
        </p:nvSpPr>
        <p:spPr>
          <a:xfrm>
            <a:off x="8459953" y="1126749"/>
            <a:ext cx="971549" cy="291957"/>
          </a:xfrm>
          <a:prstGeom prst="rect">
            <a:avLst/>
          </a:prstGeom>
          <a:solidFill>
            <a:schemeClr val="bg1"/>
          </a:solidFill>
          <a:ln>
            <a:solidFill>
              <a:schemeClr val="accent1"/>
            </a:solidFill>
          </a:ln>
        </p:spPr>
        <p:txBody>
          <a:bodyPr wrap="square" rtlCol="1">
            <a:spAutoFit/>
          </a:bodyPr>
          <a:lstStyle/>
          <a:p>
            <a:endParaRPr lang="he-IL" dirty="0"/>
          </a:p>
        </p:txBody>
      </p:sp>
      <p:sp>
        <p:nvSpPr>
          <p:cNvPr id="14" name="TextBox 13">
            <a:extLst>
              <a:ext uri="{FF2B5EF4-FFF2-40B4-BE49-F238E27FC236}">
                <a16:creationId xmlns:a16="http://schemas.microsoft.com/office/drawing/2014/main" id="{E0457EE1-72C2-43B0-B821-430255EDA6FC}"/>
              </a:ext>
            </a:extLst>
          </p:cNvPr>
          <p:cNvSpPr txBox="1"/>
          <p:nvPr/>
        </p:nvSpPr>
        <p:spPr>
          <a:xfrm>
            <a:off x="8459952" y="1428288"/>
            <a:ext cx="971549" cy="291957"/>
          </a:xfrm>
          <a:prstGeom prst="rect">
            <a:avLst/>
          </a:prstGeom>
          <a:solidFill>
            <a:schemeClr val="bg1"/>
          </a:solidFill>
          <a:ln>
            <a:solidFill>
              <a:schemeClr val="accent1"/>
            </a:solidFill>
          </a:ln>
        </p:spPr>
        <p:txBody>
          <a:bodyPr wrap="square" rtlCol="1">
            <a:spAutoFit/>
          </a:bodyPr>
          <a:lstStyle/>
          <a:p>
            <a:endParaRPr lang="he-IL" dirty="0"/>
          </a:p>
        </p:txBody>
      </p:sp>
      <p:sp>
        <p:nvSpPr>
          <p:cNvPr id="15" name="TextBox 14">
            <a:extLst>
              <a:ext uri="{FF2B5EF4-FFF2-40B4-BE49-F238E27FC236}">
                <a16:creationId xmlns:a16="http://schemas.microsoft.com/office/drawing/2014/main" id="{E630FC4D-F4F7-4556-9C3F-03242B2EBEC7}"/>
              </a:ext>
            </a:extLst>
          </p:cNvPr>
          <p:cNvSpPr txBox="1"/>
          <p:nvPr/>
        </p:nvSpPr>
        <p:spPr>
          <a:xfrm>
            <a:off x="8459952" y="1729827"/>
            <a:ext cx="971549" cy="291957"/>
          </a:xfrm>
          <a:prstGeom prst="rect">
            <a:avLst/>
          </a:prstGeom>
          <a:solidFill>
            <a:schemeClr val="bg1"/>
          </a:solidFill>
          <a:ln>
            <a:solidFill>
              <a:schemeClr val="accent1"/>
            </a:solidFill>
          </a:ln>
        </p:spPr>
        <p:txBody>
          <a:bodyPr wrap="square" rtlCol="1">
            <a:spAutoFit/>
          </a:bodyPr>
          <a:lstStyle/>
          <a:p>
            <a:endParaRPr lang="he-IL" dirty="0"/>
          </a:p>
        </p:txBody>
      </p:sp>
      <p:sp>
        <p:nvSpPr>
          <p:cNvPr id="16" name="TextBox 15">
            <a:extLst>
              <a:ext uri="{FF2B5EF4-FFF2-40B4-BE49-F238E27FC236}">
                <a16:creationId xmlns:a16="http://schemas.microsoft.com/office/drawing/2014/main" id="{53B3E00E-CEB1-4AD1-9DA1-A280828A38C9}"/>
              </a:ext>
            </a:extLst>
          </p:cNvPr>
          <p:cNvSpPr txBox="1"/>
          <p:nvPr/>
        </p:nvSpPr>
        <p:spPr>
          <a:xfrm>
            <a:off x="8459950" y="504102"/>
            <a:ext cx="971549" cy="276999"/>
          </a:xfrm>
          <a:prstGeom prst="rect">
            <a:avLst/>
          </a:prstGeom>
          <a:solidFill>
            <a:schemeClr val="bg1"/>
          </a:solidFill>
          <a:ln>
            <a:solidFill>
              <a:schemeClr val="accent1"/>
            </a:solidFill>
          </a:ln>
        </p:spPr>
        <p:txBody>
          <a:bodyPr wrap="square" rtlCol="1">
            <a:spAutoFit/>
          </a:bodyPr>
          <a:lstStyle/>
          <a:p>
            <a:pPr algn="ctr"/>
            <a:r>
              <a:rPr lang="en-US" sz="1200" dirty="0"/>
              <a:t>About Us</a:t>
            </a:r>
            <a:endParaRPr lang="he-IL" sz="1200" dirty="0"/>
          </a:p>
        </p:txBody>
      </p:sp>
      <p:sp>
        <p:nvSpPr>
          <p:cNvPr id="17" name="TextBox 16">
            <a:extLst>
              <a:ext uri="{FF2B5EF4-FFF2-40B4-BE49-F238E27FC236}">
                <a16:creationId xmlns:a16="http://schemas.microsoft.com/office/drawing/2014/main" id="{D53EE0A4-46BD-42A9-829F-DAD9CE752164}"/>
              </a:ext>
            </a:extLst>
          </p:cNvPr>
          <p:cNvSpPr txBox="1"/>
          <p:nvPr/>
        </p:nvSpPr>
        <p:spPr>
          <a:xfrm>
            <a:off x="8459950" y="790278"/>
            <a:ext cx="971549" cy="276999"/>
          </a:xfrm>
          <a:prstGeom prst="rect">
            <a:avLst/>
          </a:prstGeom>
          <a:solidFill>
            <a:schemeClr val="bg1"/>
          </a:solidFill>
          <a:ln>
            <a:solidFill>
              <a:schemeClr val="accent1"/>
            </a:solidFill>
          </a:ln>
        </p:spPr>
        <p:txBody>
          <a:bodyPr wrap="square" rtlCol="1">
            <a:spAutoFit/>
          </a:bodyPr>
          <a:lstStyle/>
          <a:p>
            <a:pPr algn="ctr"/>
            <a:r>
              <a:rPr lang="en-US" sz="1200" dirty="0"/>
              <a:t>Blog</a:t>
            </a:r>
            <a:endParaRPr lang="he-IL" sz="1200" dirty="0"/>
          </a:p>
        </p:txBody>
      </p:sp>
      <p:sp>
        <p:nvSpPr>
          <p:cNvPr id="18" name="TextBox 17">
            <a:extLst>
              <a:ext uri="{FF2B5EF4-FFF2-40B4-BE49-F238E27FC236}">
                <a16:creationId xmlns:a16="http://schemas.microsoft.com/office/drawing/2014/main" id="{EF0D5B7C-11E6-4EDD-818C-A4042B2FD8ED}"/>
              </a:ext>
            </a:extLst>
          </p:cNvPr>
          <p:cNvSpPr txBox="1"/>
          <p:nvPr/>
        </p:nvSpPr>
        <p:spPr>
          <a:xfrm>
            <a:off x="8459948" y="1084338"/>
            <a:ext cx="971549" cy="276999"/>
          </a:xfrm>
          <a:prstGeom prst="rect">
            <a:avLst/>
          </a:prstGeom>
          <a:solidFill>
            <a:schemeClr val="bg1"/>
          </a:solidFill>
          <a:ln>
            <a:solidFill>
              <a:schemeClr val="accent1"/>
            </a:solidFill>
          </a:ln>
        </p:spPr>
        <p:txBody>
          <a:bodyPr wrap="square" rtlCol="1">
            <a:spAutoFit/>
          </a:bodyPr>
          <a:lstStyle/>
          <a:p>
            <a:pPr algn="ctr"/>
            <a:r>
              <a:rPr lang="en-US" sz="1200" dirty="0"/>
              <a:t>Help Center</a:t>
            </a:r>
            <a:endParaRPr lang="he-IL" sz="1200" dirty="0"/>
          </a:p>
        </p:txBody>
      </p:sp>
      <p:sp>
        <p:nvSpPr>
          <p:cNvPr id="19" name="TextBox 18">
            <a:extLst>
              <a:ext uri="{FF2B5EF4-FFF2-40B4-BE49-F238E27FC236}">
                <a16:creationId xmlns:a16="http://schemas.microsoft.com/office/drawing/2014/main" id="{0FEA52C3-FF03-4302-902D-C33F152A8520}"/>
              </a:ext>
            </a:extLst>
          </p:cNvPr>
          <p:cNvSpPr txBox="1"/>
          <p:nvPr/>
        </p:nvSpPr>
        <p:spPr>
          <a:xfrm>
            <a:off x="8459948" y="1360858"/>
            <a:ext cx="971549" cy="276999"/>
          </a:xfrm>
          <a:prstGeom prst="rect">
            <a:avLst/>
          </a:prstGeom>
          <a:solidFill>
            <a:schemeClr val="bg1"/>
          </a:solidFill>
          <a:ln>
            <a:solidFill>
              <a:schemeClr val="accent1"/>
            </a:solidFill>
          </a:ln>
        </p:spPr>
        <p:txBody>
          <a:bodyPr wrap="square" rtlCol="1">
            <a:spAutoFit/>
          </a:bodyPr>
          <a:lstStyle/>
          <a:p>
            <a:pPr algn="ctr"/>
            <a:r>
              <a:rPr lang="en-US" sz="1200" dirty="0"/>
              <a:t>Press</a:t>
            </a:r>
            <a:endParaRPr lang="he-IL" sz="1200" dirty="0"/>
          </a:p>
        </p:txBody>
      </p:sp>
      <p:sp>
        <p:nvSpPr>
          <p:cNvPr id="20" name="TextBox 19">
            <a:extLst>
              <a:ext uri="{FF2B5EF4-FFF2-40B4-BE49-F238E27FC236}">
                <a16:creationId xmlns:a16="http://schemas.microsoft.com/office/drawing/2014/main" id="{DC83B15B-7EF1-43FE-B6CF-F2CFCAD70BF7}"/>
              </a:ext>
            </a:extLst>
          </p:cNvPr>
          <p:cNvSpPr txBox="1"/>
          <p:nvPr/>
        </p:nvSpPr>
        <p:spPr>
          <a:xfrm>
            <a:off x="8459948" y="1647439"/>
            <a:ext cx="971549" cy="276999"/>
          </a:xfrm>
          <a:prstGeom prst="rect">
            <a:avLst/>
          </a:prstGeom>
          <a:solidFill>
            <a:schemeClr val="bg1"/>
          </a:solidFill>
          <a:ln>
            <a:solidFill>
              <a:schemeClr val="accent1"/>
            </a:solidFill>
          </a:ln>
        </p:spPr>
        <p:txBody>
          <a:bodyPr wrap="square" rtlCol="1">
            <a:spAutoFit/>
          </a:bodyPr>
          <a:lstStyle/>
          <a:p>
            <a:pPr algn="ctr"/>
            <a:r>
              <a:rPr lang="en-US" sz="1200" dirty="0"/>
              <a:t>Case Studies</a:t>
            </a:r>
            <a:endParaRPr lang="he-IL" sz="1200" dirty="0"/>
          </a:p>
        </p:txBody>
      </p:sp>
      <p:sp>
        <p:nvSpPr>
          <p:cNvPr id="21" name="TextBox 20">
            <a:extLst>
              <a:ext uri="{FF2B5EF4-FFF2-40B4-BE49-F238E27FC236}">
                <a16:creationId xmlns:a16="http://schemas.microsoft.com/office/drawing/2014/main" id="{FC249CD4-D28E-45EE-8ACD-4AAAA34F0840}"/>
              </a:ext>
            </a:extLst>
          </p:cNvPr>
          <p:cNvSpPr txBox="1"/>
          <p:nvPr/>
        </p:nvSpPr>
        <p:spPr>
          <a:xfrm>
            <a:off x="8459948" y="1932492"/>
            <a:ext cx="971549" cy="276999"/>
          </a:xfrm>
          <a:prstGeom prst="rect">
            <a:avLst/>
          </a:prstGeom>
          <a:solidFill>
            <a:schemeClr val="bg1"/>
          </a:solidFill>
          <a:ln>
            <a:solidFill>
              <a:schemeClr val="accent1"/>
            </a:solidFill>
          </a:ln>
        </p:spPr>
        <p:txBody>
          <a:bodyPr wrap="square" rtlCol="1">
            <a:spAutoFit/>
          </a:bodyPr>
          <a:lstStyle/>
          <a:p>
            <a:pPr algn="ctr"/>
            <a:r>
              <a:rPr lang="en-US" sz="1200" dirty="0"/>
              <a:t>Get a Demo</a:t>
            </a:r>
            <a:endParaRPr lang="he-IL" sz="1200" dirty="0"/>
          </a:p>
        </p:txBody>
      </p:sp>
      <p:sp>
        <p:nvSpPr>
          <p:cNvPr id="22" name="Oval 21">
            <a:extLst>
              <a:ext uri="{FF2B5EF4-FFF2-40B4-BE49-F238E27FC236}">
                <a16:creationId xmlns:a16="http://schemas.microsoft.com/office/drawing/2014/main" id="{F3872080-A83C-4514-9BFE-A481A0003429}"/>
              </a:ext>
            </a:extLst>
          </p:cNvPr>
          <p:cNvSpPr/>
          <p:nvPr/>
        </p:nvSpPr>
        <p:spPr>
          <a:xfrm>
            <a:off x="8459938" y="1021702"/>
            <a:ext cx="971550" cy="391096"/>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701784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bject 3">
            <a:extLst>
              <a:ext uri="{FF2B5EF4-FFF2-40B4-BE49-F238E27FC236}">
                <a16:creationId xmlns:a16="http://schemas.microsoft.com/office/drawing/2014/main" id="{D8E96A0D-9B50-42AE-A8E0-7A4EB513EF25}"/>
              </a:ext>
            </a:extLst>
          </p:cNvPr>
          <p:cNvSpPr/>
          <p:nvPr/>
        </p:nvSpPr>
        <p:spPr>
          <a:xfrm>
            <a:off x="2801629" y="3174181"/>
            <a:ext cx="1511004" cy="2296086"/>
          </a:xfrm>
          <a:prstGeom prst="rect">
            <a:avLst/>
          </a:prstGeom>
          <a:blipFill>
            <a:blip r:embed="rId2" cstate="print"/>
            <a:stretch>
              <a:fillRect/>
            </a:stretch>
          </a:blipFill>
        </p:spPr>
        <p:txBody>
          <a:bodyPr wrap="square" lIns="0" tIns="0" rIns="0" bIns="0" rtlCol="0"/>
          <a:lstStyle/>
          <a:p>
            <a:endParaRPr dirty="0"/>
          </a:p>
        </p:txBody>
      </p:sp>
      <p:sp>
        <p:nvSpPr>
          <p:cNvPr id="33" name="object 3">
            <a:extLst>
              <a:ext uri="{FF2B5EF4-FFF2-40B4-BE49-F238E27FC236}">
                <a16:creationId xmlns:a16="http://schemas.microsoft.com/office/drawing/2014/main" id="{A0A1C011-CCDA-4396-ADD9-14E17010310B}"/>
              </a:ext>
            </a:extLst>
          </p:cNvPr>
          <p:cNvSpPr/>
          <p:nvPr/>
        </p:nvSpPr>
        <p:spPr>
          <a:xfrm>
            <a:off x="5235389" y="2108584"/>
            <a:ext cx="3985995" cy="3207658"/>
          </a:xfrm>
          <a:prstGeom prst="rect">
            <a:avLst/>
          </a:prstGeom>
          <a:blipFill>
            <a:blip r:embed="rId3" cstate="print"/>
            <a:stretch>
              <a:fillRect/>
            </a:stretch>
          </a:blipFill>
        </p:spPr>
        <p:txBody>
          <a:bodyPr wrap="square" lIns="0" tIns="0" rIns="0" bIns="0" rtlCol="0"/>
          <a:lstStyle/>
          <a:p>
            <a:endParaRPr dirty="0"/>
          </a:p>
        </p:txBody>
      </p:sp>
      <p:pic>
        <p:nvPicPr>
          <p:cNvPr id="6" name="תמונה 5">
            <a:extLst>
              <a:ext uri="{FF2B5EF4-FFF2-40B4-BE49-F238E27FC236}">
                <a16:creationId xmlns:a16="http://schemas.microsoft.com/office/drawing/2014/main" id="{859B7F26-6C1D-405D-AA63-F750BE53C2DB}"/>
              </a:ext>
            </a:extLst>
          </p:cNvPr>
          <p:cNvPicPr>
            <a:picLocks noChangeAspect="1"/>
          </p:cNvPicPr>
          <p:nvPr/>
        </p:nvPicPr>
        <p:blipFill rotWithShape="1">
          <a:blip r:embed="rId4"/>
          <a:srcRect l="9032" t="4762"/>
          <a:stretch/>
        </p:blipFill>
        <p:spPr>
          <a:xfrm>
            <a:off x="8613225" y="3020156"/>
            <a:ext cx="1407345" cy="2622066"/>
          </a:xfrm>
          <a:prstGeom prst="rect">
            <a:avLst/>
          </a:prstGeom>
        </p:spPr>
      </p:pic>
      <p:sp>
        <p:nvSpPr>
          <p:cNvPr id="2" name="מלבן 1">
            <a:extLst>
              <a:ext uri="{FF2B5EF4-FFF2-40B4-BE49-F238E27FC236}">
                <a16:creationId xmlns:a16="http://schemas.microsoft.com/office/drawing/2014/main" id="{E75462EC-B886-404D-9B32-F4D40E79E2FC}"/>
              </a:ext>
            </a:extLst>
          </p:cNvPr>
          <p:cNvSpPr/>
          <p:nvPr/>
        </p:nvSpPr>
        <p:spPr>
          <a:xfrm>
            <a:off x="3557131" y="1215778"/>
            <a:ext cx="6096000" cy="369332"/>
          </a:xfrm>
          <a:prstGeom prst="rect">
            <a:avLst/>
          </a:prstGeom>
        </p:spPr>
        <p:txBody>
          <a:bodyPr>
            <a:spAutoFit/>
          </a:bodyPr>
          <a:lstStyle/>
          <a:p>
            <a:pPr algn="ctr" rtl="0"/>
            <a:r>
              <a:rPr lang="en-US" dirty="0">
                <a:latin typeface="Montserrat" panose="00000500000000000000" pitchFamily="2" charset="0"/>
              </a:rPr>
              <a:t>Seatback Website - Corporate wellness system</a:t>
            </a:r>
            <a:endParaRPr lang="en-US" dirty="0"/>
          </a:p>
        </p:txBody>
      </p:sp>
      <p:pic>
        <p:nvPicPr>
          <p:cNvPr id="32" name="Picture 2" descr="vívosmart® 4">
            <a:extLst>
              <a:ext uri="{FF2B5EF4-FFF2-40B4-BE49-F238E27FC236}">
                <a16:creationId xmlns:a16="http://schemas.microsoft.com/office/drawing/2014/main" id="{681D665A-E3FB-46DE-A0C7-D3B8B4CC719B}"/>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7241" r="24665"/>
          <a:stretch/>
        </p:blipFill>
        <p:spPr bwMode="auto">
          <a:xfrm>
            <a:off x="4356847" y="4016385"/>
            <a:ext cx="699247" cy="1453882"/>
          </a:xfrm>
          <a:prstGeom prst="rect">
            <a:avLst/>
          </a:prstGeom>
          <a:noFill/>
          <a:extLst>
            <a:ext uri="{909E8E84-426E-40DD-AFC4-6F175D3DCCD1}">
              <a14:hiddenFill xmlns:a14="http://schemas.microsoft.com/office/drawing/2010/main">
                <a:solidFill>
                  <a:srgbClr val="FFFFFF"/>
                </a:solidFill>
              </a14:hiddenFill>
            </a:ext>
          </a:extLst>
        </p:spPr>
      </p:pic>
      <p:pic>
        <p:nvPicPr>
          <p:cNvPr id="7" name="תמונה 3">
            <a:extLst>
              <a:ext uri="{FF2B5EF4-FFF2-40B4-BE49-F238E27FC236}">
                <a16:creationId xmlns:a16="http://schemas.microsoft.com/office/drawing/2014/main" id="{8BF068AC-6D37-4808-99BE-400B603DC231}"/>
              </a:ext>
            </a:extLst>
          </p:cNvPr>
          <p:cNvPicPr>
            <a:picLocks noChangeAspect="1"/>
          </p:cNvPicPr>
          <p:nvPr/>
        </p:nvPicPr>
        <p:blipFill>
          <a:blip r:embed="rId6"/>
          <a:stretch>
            <a:fillRect/>
          </a:stretch>
        </p:blipFill>
        <p:spPr>
          <a:xfrm>
            <a:off x="0" y="0"/>
            <a:ext cx="12192000" cy="6838950"/>
          </a:xfrm>
          <a:prstGeom prst="rect">
            <a:avLst/>
          </a:prstGeom>
        </p:spPr>
      </p:pic>
      <p:sp>
        <p:nvSpPr>
          <p:cNvPr id="3" name="TextBox 2">
            <a:extLst>
              <a:ext uri="{FF2B5EF4-FFF2-40B4-BE49-F238E27FC236}">
                <a16:creationId xmlns:a16="http://schemas.microsoft.com/office/drawing/2014/main" id="{60D38E2E-D470-49C4-9DAC-0D8CE67054AB}"/>
              </a:ext>
            </a:extLst>
          </p:cNvPr>
          <p:cNvSpPr txBox="1"/>
          <p:nvPr/>
        </p:nvSpPr>
        <p:spPr>
          <a:xfrm>
            <a:off x="3377059" y="0"/>
            <a:ext cx="1959575" cy="369332"/>
          </a:xfrm>
          <a:prstGeom prst="rect">
            <a:avLst/>
          </a:prstGeom>
          <a:noFill/>
        </p:spPr>
        <p:txBody>
          <a:bodyPr wrap="none" rtlCol="1">
            <a:spAutoFit/>
          </a:bodyPr>
          <a:lstStyle/>
          <a:p>
            <a:r>
              <a:rPr lang="en-US" dirty="0">
                <a:highlight>
                  <a:srgbClr val="FFFF00"/>
                </a:highlight>
              </a:rPr>
              <a:t>Main website page</a:t>
            </a:r>
            <a:endParaRPr lang="he-IL" dirty="0">
              <a:highlight>
                <a:srgbClr val="FFFF00"/>
              </a:highlight>
            </a:endParaRPr>
          </a:p>
        </p:txBody>
      </p:sp>
      <p:pic>
        <p:nvPicPr>
          <p:cNvPr id="13" name="Picture 12">
            <a:extLst>
              <a:ext uri="{FF2B5EF4-FFF2-40B4-BE49-F238E27FC236}">
                <a16:creationId xmlns:a16="http://schemas.microsoft.com/office/drawing/2014/main" id="{10766F9A-9D8E-403F-BECD-9148AEEC4C10}"/>
              </a:ext>
            </a:extLst>
          </p:cNvPr>
          <p:cNvPicPr>
            <a:picLocks noChangeAspect="1"/>
          </p:cNvPicPr>
          <p:nvPr/>
        </p:nvPicPr>
        <p:blipFill rotWithShape="1">
          <a:blip r:embed="rId7">
            <a:extLst>
              <a:ext uri="{28A0092B-C50C-407E-A947-70E740481C1C}">
                <a14:useLocalDpi xmlns:a14="http://schemas.microsoft.com/office/drawing/2010/main" val="0"/>
              </a:ext>
            </a:extLst>
          </a:blip>
          <a:srcRect l="8554" t="32691" b="8468"/>
          <a:stretch/>
        </p:blipFill>
        <p:spPr>
          <a:xfrm>
            <a:off x="5059815" y="1305018"/>
            <a:ext cx="5583658" cy="5081936"/>
          </a:xfrm>
          <a:prstGeom prst="rect">
            <a:avLst/>
          </a:prstGeom>
        </p:spPr>
      </p:pic>
      <p:sp>
        <p:nvSpPr>
          <p:cNvPr id="15" name="Rectangle 14">
            <a:extLst>
              <a:ext uri="{FF2B5EF4-FFF2-40B4-BE49-F238E27FC236}">
                <a16:creationId xmlns:a16="http://schemas.microsoft.com/office/drawing/2014/main" id="{1A15ED29-C99F-42DF-B9B7-752F2ED6EC09}"/>
              </a:ext>
            </a:extLst>
          </p:cNvPr>
          <p:cNvSpPr/>
          <p:nvPr/>
        </p:nvSpPr>
        <p:spPr>
          <a:xfrm>
            <a:off x="10643473" y="1305018"/>
            <a:ext cx="1057296" cy="46518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TextBox 15">
            <a:extLst>
              <a:ext uri="{FF2B5EF4-FFF2-40B4-BE49-F238E27FC236}">
                <a16:creationId xmlns:a16="http://schemas.microsoft.com/office/drawing/2014/main" id="{485D1F00-75CD-4583-A5F0-B5F876694047}"/>
              </a:ext>
            </a:extLst>
          </p:cNvPr>
          <p:cNvSpPr txBox="1"/>
          <p:nvPr/>
        </p:nvSpPr>
        <p:spPr>
          <a:xfrm>
            <a:off x="6235467" y="1006467"/>
            <a:ext cx="5105026" cy="646331"/>
          </a:xfrm>
          <a:prstGeom prst="rect">
            <a:avLst/>
          </a:prstGeom>
          <a:noFill/>
        </p:spPr>
        <p:txBody>
          <a:bodyPr wrap="square" rtlCol="1">
            <a:spAutoFit/>
          </a:bodyPr>
          <a:lstStyle/>
          <a:p>
            <a:pPr algn="l"/>
            <a:r>
              <a:rPr lang="en-US" dirty="0"/>
              <a:t>Our custom animation – we can show you how it looks fully animated separately.</a:t>
            </a:r>
            <a:endParaRPr lang="he-IL" dirty="0"/>
          </a:p>
        </p:txBody>
      </p:sp>
      <p:sp>
        <p:nvSpPr>
          <p:cNvPr id="17" name="Arrow: Down 16">
            <a:extLst>
              <a:ext uri="{FF2B5EF4-FFF2-40B4-BE49-F238E27FC236}">
                <a16:creationId xmlns:a16="http://schemas.microsoft.com/office/drawing/2014/main" id="{29C95429-8E42-4E8E-B758-991EDF62E231}"/>
              </a:ext>
            </a:extLst>
          </p:cNvPr>
          <p:cNvSpPr/>
          <p:nvPr/>
        </p:nvSpPr>
        <p:spPr>
          <a:xfrm>
            <a:off x="6235467" y="5654966"/>
            <a:ext cx="630314" cy="696478"/>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TextBox 4">
            <a:extLst>
              <a:ext uri="{FF2B5EF4-FFF2-40B4-BE49-F238E27FC236}">
                <a16:creationId xmlns:a16="http://schemas.microsoft.com/office/drawing/2014/main" id="{CBD862DE-BC5B-43C9-AFB5-945416357088}"/>
              </a:ext>
            </a:extLst>
          </p:cNvPr>
          <p:cNvSpPr txBox="1"/>
          <p:nvPr/>
        </p:nvSpPr>
        <p:spPr>
          <a:xfrm>
            <a:off x="4089668" y="5815917"/>
            <a:ext cx="1834348" cy="369332"/>
          </a:xfrm>
          <a:prstGeom prst="rect">
            <a:avLst/>
          </a:prstGeom>
          <a:noFill/>
        </p:spPr>
        <p:txBody>
          <a:bodyPr wrap="none" rtlCol="1">
            <a:spAutoFit/>
          </a:bodyPr>
          <a:lstStyle/>
          <a:p>
            <a:r>
              <a:rPr lang="en-US" dirty="0"/>
              <a:t>User scrolls down</a:t>
            </a:r>
            <a:endParaRPr lang="he-IL" dirty="0"/>
          </a:p>
        </p:txBody>
      </p:sp>
    </p:spTree>
    <p:extLst>
      <p:ext uri="{BB962C8B-B14F-4D97-AF65-F5344CB8AC3E}">
        <p14:creationId xmlns:p14="http://schemas.microsoft.com/office/powerpoint/2010/main" val="39832123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1B1CE2-7E3A-431F-A149-8B71E4D8201F}"/>
              </a:ext>
            </a:extLst>
          </p:cNvPr>
          <p:cNvPicPr>
            <a:picLocks noChangeAspect="1"/>
          </p:cNvPicPr>
          <p:nvPr/>
        </p:nvPicPr>
        <p:blipFill>
          <a:blip r:embed="rId2"/>
          <a:stretch>
            <a:fillRect/>
          </a:stretch>
        </p:blipFill>
        <p:spPr>
          <a:xfrm>
            <a:off x="0" y="0"/>
            <a:ext cx="12192000" cy="841445"/>
          </a:xfrm>
          <a:prstGeom prst="rect">
            <a:avLst/>
          </a:prstGeom>
        </p:spPr>
      </p:pic>
      <p:sp>
        <p:nvSpPr>
          <p:cNvPr id="8" name="Rectangle 5">
            <a:extLst>
              <a:ext uri="{FF2B5EF4-FFF2-40B4-BE49-F238E27FC236}">
                <a16:creationId xmlns:a16="http://schemas.microsoft.com/office/drawing/2014/main" id="{1CB5A59C-A075-4D5B-A519-9AE18A09FCFE}"/>
              </a:ext>
            </a:extLst>
          </p:cNvPr>
          <p:cNvSpPr>
            <a:spLocks noChangeArrowheads="1"/>
          </p:cNvSpPr>
          <p:nvPr/>
        </p:nvSpPr>
        <p:spPr bwMode="auto">
          <a:xfrm>
            <a:off x="1526820" y="692907"/>
            <a:ext cx="913835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he-IL" sz="2800" b="1" i="0" u="none" strike="noStrike" cap="none" normalizeH="0" baseline="0" dirty="0">
                <a:ln>
                  <a:noFill/>
                </a:ln>
                <a:solidFill>
                  <a:srgbClr val="1B1B1B"/>
                </a:solidFill>
                <a:effectLst/>
                <a:latin typeface="Calibri" panose="020F0502020204030204" pitchFamily="34" charset="0"/>
                <a:ea typeface="Times New Roman" panose="02020603050405020304" pitchFamily="18" charset="0"/>
                <a:cs typeface="Arial" panose="020B0604020202020204" pitchFamily="34" charset="0"/>
              </a:rPr>
              <a:t>Our help center</a:t>
            </a:r>
          </a:p>
        </p:txBody>
      </p:sp>
      <p:sp>
        <p:nvSpPr>
          <p:cNvPr id="9" name="Rectangle 6">
            <a:extLst>
              <a:ext uri="{FF2B5EF4-FFF2-40B4-BE49-F238E27FC236}">
                <a16:creationId xmlns:a16="http://schemas.microsoft.com/office/drawing/2014/main" id="{B218F53A-6822-4507-A8A8-2CA572DA4412}"/>
              </a:ext>
            </a:extLst>
          </p:cNvPr>
          <p:cNvSpPr>
            <a:spLocks noChangeArrowheads="1"/>
          </p:cNvSpPr>
          <p:nvPr/>
        </p:nvSpPr>
        <p:spPr bwMode="auto">
          <a:xfrm>
            <a:off x="1420427" y="5080247"/>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he-IL"/>
          </a:p>
        </p:txBody>
      </p:sp>
      <p:pic>
        <p:nvPicPr>
          <p:cNvPr id="2" name="Picture 1">
            <a:extLst>
              <a:ext uri="{FF2B5EF4-FFF2-40B4-BE49-F238E27FC236}">
                <a16:creationId xmlns:a16="http://schemas.microsoft.com/office/drawing/2014/main" id="{55BF19F5-9EFD-4F3D-973B-6B71A8A13123}"/>
              </a:ext>
            </a:extLst>
          </p:cNvPr>
          <p:cNvPicPr>
            <a:picLocks noChangeAspect="1"/>
          </p:cNvPicPr>
          <p:nvPr/>
        </p:nvPicPr>
        <p:blipFill>
          <a:blip r:embed="rId3"/>
          <a:stretch>
            <a:fillRect/>
          </a:stretch>
        </p:blipFill>
        <p:spPr>
          <a:xfrm>
            <a:off x="577049" y="1840535"/>
            <a:ext cx="10665175" cy="4937999"/>
          </a:xfrm>
          <a:prstGeom prst="rect">
            <a:avLst/>
          </a:prstGeom>
        </p:spPr>
      </p:pic>
      <p:sp>
        <p:nvSpPr>
          <p:cNvPr id="6" name="TextBox 5">
            <a:extLst>
              <a:ext uri="{FF2B5EF4-FFF2-40B4-BE49-F238E27FC236}">
                <a16:creationId xmlns:a16="http://schemas.microsoft.com/office/drawing/2014/main" id="{5345C2F5-1F23-48DB-9865-8B8810114748}"/>
              </a:ext>
            </a:extLst>
          </p:cNvPr>
          <p:cNvSpPr txBox="1"/>
          <p:nvPr/>
        </p:nvSpPr>
        <p:spPr>
          <a:xfrm>
            <a:off x="647050" y="1216127"/>
            <a:ext cx="1039708" cy="369332"/>
          </a:xfrm>
          <a:prstGeom prst="rect">
            <a:avLst/>
          </a:prstGeom>
          <a:noFill/>
        </p:spPr>
        <p:txBody>
          <a:bodyPr wrap="none" rtlCol="1">
            <a:spAutoFit/>
          </a:bodyPr>
          <a:lstStyle/>
          <a:p>
            <a:r>
              <a:rPr lang="en-US" dirty="0"/>
              <a:t>Example:</a:t>
            </a:r>
            <a:endParaRPr lang="he-IL" dirty="0"/>
          </a:p>
        </p:txBody>
      </p:sp>
      <p:sp>
        <p:nvSpPr>
          <p:cNvPr id="24" name="Oval 23">
            <a:extLst>
              <a:ext uri="{FF2B5EF4-FFF2-40B4-BE49-F238E27FC236}">
                <a16:creationId xmlns:a16="http://schemas.microsoft.com/office/drawing/2014/main" id="{E1D2D2C0-5E38-4419-97AA-9EE07FA4C1AF}"/>
              </a:ext>
            </a:extLst>
          </p:cNvPr>
          <p:cNvSpPr/>
          <p:nvPr/>
        </p:nvSpPr>
        <p:spPr>
          <a:xfrm>
            <a:off x="9463114" y="174273"/>
            <a:ext cx="971550" cy="391096"/>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41722594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1B1CE2-7E3A-431F-A149-8B71E4D8201F}"/>
              </a:ext>
            </a:extLst>
          </p:cNvPr>
          <p:cNvPicPr>
            <a:picLocks noChangeAspect="1"/>
          </p:cNvPicPr>
          <p:nvPr/>
        </p:nvPicPr>
        <p:blipFill>
          <a:blip r:embed="rId2"/>
          <a:stretch>
            <a:fillRect/>
          </a:stretch>
        </p:blipFill>
        <p:spPr>
          <a:xfrm>
            <a:off x="0" y="0"/>
            <a:ext cx="12192000" cy="841445"/>
          </a:xfrm>
          <a:prstGeom prst="rect">
            <a:avLst/>
          </a:prstGeom>
        </p:spPr>
      </p:pic>
      <p:sp>
        <p:nvSpPr>
          <p:cNvPr id="8" name="Rectangle 5">
            <a:extLst>
              <a:ext uri="{FF2B5EF4-FFF2-40B4-BE49-F238E27FC236}">
                <a16:creationId xmlns:a16="http://schemas.microsoft.com/office/drawing/2014/main" id="{1CB5A59C-A075-4D5B-A519-9AE18A09FCFE}"/>
              </a:ext>
            </a:extLst>
          </p:cNvPr>
          <p:cNvSpPr>
            <a:spLocks noChangeArrowheads="1"/>
          </p:cNvSpPr>
          <p:nvPr/>
        </p:nvSpPr>
        <p:spPr bwMode="auto">
          <a:xfrm>
            <a:off x="1526822" y="1114186"/>
            <a:ext cx="9138355"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rtl="0" eaLnBrk="0" fontAlgn="base" hangingPunct="0">
              <a:spcBef>
                <a:spcPct val="0"/>
              </a:spcBef>
              <a:spcAft>
                <a:spcPct val="0"/>
              </a:spcAft>
            </a:pPr>
            <a:r>
              <a:rPr lang="en-US" dirty="0"/>
              <a:t>The fourth and last section of the Website is our </a:t>
            </a:r>
            <a:r>
              <a:rPr lang="en-US" b="1" dirty="0"/>
              <a:t>‘Pricing’ </a:t>
            </a:r>
            <a:r>
              <a:rPr lang="en-US" dirty="0"/>
              <a:t>Section that sends the user to the pricing page that will be structured per the Seatback pricing model:</a:t>
            </a:r>
            <a:br>
              <a:rPr kumimoji="0" lang="en-US" altLang="he-IL" sz="1200" b="0" i="0" u="none" strike="noStrike" cap="none" normalizeH="0" baseline="0" dirty="0">
                <a:ln>
                  <a:noFill/>
                </a:ln>
                <a:solidFill>
                  <a:srgbClr val="1B1B1B"/>
                </a:solidFill>
                <a:effectLst/>
                <a:latin typeface="Calibri" panose="020F0502020204030204" pitchFamily="34" charset="0"/>
                <a:ea typeface="Times New Roman" panose="02020603050405020304" pitchFamily="18" charset="0"/>
                <a:cs typeface="Arial" panose="020B0604020202020204" pitchFamily="34" charset="0"/>
              </a:rPr>
            </a:br>
            <a:br>
              <a:rPr kumimoji="0" lang="en-US" altLang="he-IL" sz="1200" b="0" i="0" u="none" strike="noStrike" cap="none" normalizeH="0" baseline="0" dirty="0">
                <a:ln>
                  <a:noFill/>
                </a:ln>
                <a:solidFill>
                  <a:srgbClr val="1B1B1B"/>
                </a:solidFill>
                <a:effectLst/>
                <a:latin typeface="Calibri" panose="020F0502020204030204" pitchFamily="34" charset="0"/>
                <a:ea typeface="Times New Roman" panose="02020603050405020304" pitchFamily="18" charset="0"/>
                <a:cs typeface="Arial" panose="020B0604020202020204" pitchFamily="34" charset="0"/>
              </a:rPr>
            </a:br>
            <a:endParaRPr kumimoji="0" lang="en-US" altLang="he-IL" sz="1800" b="0" i="0" u="none" strike="noStrike" cap="none" normalizeH="0" baseline="0" dirty="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B218F53A-6822-4507-A8A8-2CA572DA4412}"/>
              </a:ext>
            </a:extLst>
          </p:cNvPr>
          <p:cNvSpPr>
            <a:spLocks noChangeArrowheads="1"/>
          </p:cNvSpPr>
          <p:nvPr/>
        </p:nvSpPr>
        <p:spPr bwMode="auto">
          <a:xfrm>
            <a:off x="1420427" y="5080247"/>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he-IL"/>
          </a:p>
        </p:txBody>
      </p:sp>
      <p:sp>
        <p:nvSpPr>
          <p:cNvPr id="7" name="Oval 6">
            <a:extLst>
              <a:ext uri="{FF2B5EF4-FFF2-40B4-BE49-F238E27FC236}">
                <a16:creationId xmlns:a16="http://schemas.microsoft.com/office/drawing/2014/main" id="{66755AB9-9A1A-4AC2-995B-15B2C96D048E}"/>
              </a:ext>
            </a:extLst>
          </p:cNvPr>
          <p:cNvSpPr/>
          <p:nvPr/>
        </p:nvSpPr>
        <p:spPr>
          <a:xfrm>
            <a:off x="10464952" y="6"/>
            <a:ext cx="1422247" cy="841439"/>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2" name="Table 1">
            <a:extLst>
              <a:ext uri="{FF2B5EF4-FFF2-40B4-BE49-F238E27FC236}">
                <a16:creationId xmlns:a16="http://schemas.microsoft.com/office/drawing/2014/main" id="{4B369737-3D30-441F-AE32-DB38F7F068EF}"/>
              </a:ext>
            </a:extLst>
          </p:cNvPr>
          <p:cNvGraphicFramePr>
            <a:graphicFrameLocks noGrp="1"/>
          </p:cNvGraphicFramePr>
          <p:nvPr>
            <p:extLst>
              <p:ext uri="{D42A27DB-BD31-4B8C-83A1-F6EECF244321}">
                <p14:modId xmlns:p14="http://schemas.microsoft.com/office/powerpoint/2010/main" val="4123767725"/>
              </p:ext>
            </p:extLst>
          </p:nvPr>
        </p:nvGraphicFramePr>
        <p:xfrm>
          <a:off x="838200" y="1883665"/>
          <a:ext cx="10515600" cy="2947353"/>
        </p:xfrm>
        <a:graphic>
          <a:graphicData uri="http://schemas.openxmlformats.org/drawingml/2006/table">
            <a:tbl>
              <a:tblPr firstRow="1" firstCol="1" bandRow="1">
                <a:tableStyleId>{5C22544A-7EE6-4342-B048-85BDC9FD1C3A}</a:tableStyleId>
              </a:tblPr>
              <a:tblGrid>
                <a:gridCol w="2103120">
                  <a:extLst>
                    <a:ext uri="{9D8B030D-6E8A-4147-A177-3AD203B41FA5}">
                      <a16:colId xmlns:a16="http://schemas.microsoft.com/office/drawing/2014/main" val="1188579184"/>
                    </a:ext>
                  </a:extLst>
                </a:gridCol>
                <a:gridCol w="2103120">
                  <a:extLst>
                    <a:ext uri="{9D8B030D-6E8A-4147-A177-3AD203B41FA5}">
                      <a16:colId xmlns:a16="http://schemas.microsoft.com/office/drawing/2014/main" val="2414559491"/>
                    </a:ext>
                  </a:extLst>
                </a:gridCol>
                <a:gridCol w="2103120">
                  <a:extLst>
                    <a:ext uri="{9D8B030D-6E8A-4147-A177-3AD203B41FA5}">
                      <a16:colId xmlns:a16="http://schemas.microsoft.com/office/drawing/2014/main" val="3062428696"/>
                    </a:ext>
                  </a:extLst>
                </a:gridCol>
                <a:gridCol w="2103120">
                  <a:extLst>
                    <a:ext uri="{9D8B030D-6E8A-4147-A177-3AD203B41FA5}">
                      <a16:colId xmlns:a16="http://schemas.microsoft.com/office/drawing/2014/main" val="2750468188"/>
                    </a:ext>
                  </a:extLst>
                </a:gridCol>
                <a:gridCol w="2103120">
                  <a:extLst>
                    <a:ext uri="{9D8B030D-6E8A-4147-A177-3AD203B41FA5}">
                      <a16:colId xmlns:a16="http://schemas.microsoft.com/office/drawing/2014/main" val="3050609657"/>
                    </a:ext>
                  </a:extLst>
                </a:gridCol>
              </a:tblGrid>
              <a:tr h="396256">
                <a:tc>
                  <a:txBody>
                    <a:bodyPr/>
                    <a:lstStyle/>
                    <a:p>
                      <a:pPr algn="ctr" rtl="0">
                        <a:lnSpc>
                          <a:spcPct val="107000"/>
                        </a:lnSpc>
                        <a:spcAft>
                          <a:spcPts val="0"/>
                        </a:spcAft>
                      </a:pPr>
                      <a:r>
                        <a:rPr lang="en-US" sz="1100">
                          <a:effectLst/>
                        </a:rPr>
                        <a:t>Tier</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25400" marR="25400" marT="25400" marB="25400" anchor="ctr"/>
                </a:tc>
                <a:tc>
                  <a:txBody>
                    <a:bodyPr/>
                    <a:lstStyle/>
                    <a:p>
                      <a:pPr algn="ctr" rtl="0">
                        <a:lnSpc>
                          <a:spcPct val="107000"/>
                        </a:lnSpc>
                        <a:spcAft>
                          <a:spcPts val="0"/>
                        </a:spcAft>
                      </a:pPr>
                      <a:r>
                        <a:rPr lang="en-US" sz="1100">
                          <a:effectLst/>
                        </a:rPr>
                        <a:t>Seatback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25400" marR="25400" marT="25400" marB="25400" anchor="ctr"/>
                </a:tc>
                <a:tc>
                  <a:txBody>
                    <a:bodyPr/>
                    <a:lstStyle/>
                    <a:p>
                      <a:pPr algn="ctr" rtl="0">
                        <a:lnSpc>
                          <a:spcPct val="107000"/>
                        </a:lnSpc>
                        <a:spcAft>
                          <a:spcPts val="0"/>
                        </a:spcAft>
                      </a:pPr>
                      <a:r>
                        <a:rPr lang="en-US" sz="1100">
                          <a:effectLst/>
                        </a:rPr>
                        <a:t>Seatback Ergo</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25400" marR="25400" marT="25400" marB="25400" anchor="ctr"/>
                </a:tc>
                <a:tc>
                  <a:txBody>
                    <a:bodyPr/>
                    <a:lstStyle/>
                    <a:p>
                      <a:pPr algn="ctr" rtl="0">
                        <a:lnSpc>
                          <a:spcPct val="107000"/>
                        </a:lnSpc>
                        <a:spcAft>
                          <a:spcPts val="0"/>
                        </a:spcAft>
                      </a:pPr>
                      <a:r>
                        <a:rPr lang="en-US" sz="1100">
                          <a:effectLst/>
                        </a:rPr>
                        <a:t>Seatback Live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25400" marR="25400" marT="25400" marB="25400" anchor="ctr"/>
                </a:tc>
                <a:tc>
                  <a:txBody>
                    <a:bodyPr/>
                    <a:lstStyle/>
                    <a:p>
                      <a:pPr algn="ctr" rtl="0">
                        <a:lnSpc>
                          <a:spcPct val="107000"/>
                        </a:lnSpc>
                        <a:spcAft>
                          <a:spcPts val="0"/>
                        </a:spcAft>
                      </a:pPr>
                      <a:r>
                        <a:rPr lang="en-US" sz="1100">
                          <a:effectLst/>
                        </a:rPr>
                        <a:t>Seatback Active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25400" marR="25400" marT="25400" marB="25400" anchor="ctr"/>
                </a:tc>
                <a:extLst>
                  <a:ext uri="{0D108BD9-81ED-4DB2-BD59-A6C34878D82A}">
                    <a16:rowId xmlns:a16="http://schemas.microsoft.com/office/drawing/2014/main" val="467673721"/>
                  </a:ext>
                </a:extLst>
              </a:tr>
              <a:tr h="396256">
                <a:tc>
                  <a:txBody>
                    <a:bodyPr/>
                    <a:lstStyle/>
                    <a:p>
                      <a:pPr algn="ctr" rtl="0">
                        <a:lnSpc>
                          <a:spcPct val="107000"/>
                        </a:lnSpc>
                        <a:spcAft>
                          <a:spcPts val="0"/>
                        </a:spcAft>
                      </a:pPr>
                      <a:r>
                        <a:rPr lang="en-US" sz="1100">
                          <a:effectLst/>
                        </a:rPr>
                        <a:t>Functions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25400" marR="25400" marT="25400" marB="25400" anchor="ctr"/>
                </a:tc>
                <a:tc>
                  <a:txBody>
                    <a:bodyPr/>
                    <a:lstStyle/>
                    <a:p>
                      <a:pPr>
                        <a:lnSpc>
                          <a:spcPct val="107000"/>
                        </a:lnSpc>
                      </a:pPr>
                      <a:endParaRPr lang="en-US" sz="1100">
                        <a:effectLst/>
                        <a:latin typeface="Calibri" panose="020F0502020204030204" pitchFamily="34" charset="0"/>
                        <a:cs typeface="Arial" panose="020B0604020202020204" pitchFamily="34" charset="0"/>
                      </a:endParaRPr>
                    </a:p>
                  </a:txBody>
                  <a:tcPr marL="25400" marR="25400" marT="25400" marB="25400" anchor="ctr"/>
                </a:tc>
                <a:tc>
                  <a:txBody>
                    <a:bodyPr/>
                    <a:lstStyle/>
                    <a:p>
                      <a:pPr>
                        <a:lnSpc>
                          <a:spcPct val="107000"/>
                        </a:lnSpc>
                      </a:pPr>
                      <a:endParaRPr lang="en-US" sz="1100">
                        <a:effectLst/>
                        <a:latin typeface="Calibri" panose="020F0502020204030204" pitchFamily="34" charset="0"/>
                        <a:cs typeface="Arial" panose="020B0604020202020204" pitchFamily="34" charset="0"/>
                      </a:endParaRPr>
                    </a:p>
                  </a:txBody>
                  <a:tcPr marL="25400" marR="25400" marT="25400" marB="25400" anchor="ctr"/>
                </a:tc>
                <a:tc>
                  <a:txBody>
                    <a:bodyPr/>
                    <a:lstStyle/>
                    <a:p>
                      <a:pPr>
                        <a:lnSpc>
                          <a:spcPct val="107000"/>
                        </a:lnSpc>
                      </a:pPr>
                      <a:endParaRPr lang="en-US" sz="1100">
                        <a:effectLst/>
                        <a:latin typeface="Calibri" panose="020F0502020204030204" pitchFamily="34" charset="0"/>
                        <a:cs typeface="Arial" panose="020B0604020202020204" pitchFamily="34" charset="0"/>
                      </a:endParaRPr>
                    </a:p>
                  </a:txBody>
                  <a:tcPr marL="25400" marR="25400" marT="25400" marB="25400" anchor="ctr"/>
                </a:tc>
                <a:tc>
                  <a:txBody>
                    <a:bodyPr/>
                    <a:lstStyle/>
                    <a:p>
                      <a:pPr algn="ctr" rtl="0">
                        <a:lnSpc>
                          <a:spcPct val="107000"/>
                        </a:lnSpc>
                        <a:spcAft>
                          <a:spcPts val="0"/>
                        </a:spcAft>
                      </a:pPr>
                      <a:r>
                        <a:rPr lang="en-US" sz="1100">
                          <a:effectLst/>
                        </a:rPr>
                        <a:t>Recommended (Bonus)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25400" marR="25400" marT="25400" marB="25400" anchor="ctr"/>
                </a:tc>
                <a:extLst>
                  <a:ext uri="{0D108BD9-81ED-4DB2-BD59-A6C34878D82A}">
                    <a16:rowId xmlns:a16="http://schemas.microsoft.com/office/drawing/2014/main" val="1094419688"/>
                  </a:ext>
                </a:extLst>
              </a:tr>
              <a:tr h="716092">
                <a:tc>
                  <a:txBody>
                    <a:bodyPr/>
                    <a:lstStyle/>
                    <a:p>
                      <a:pPr algn="ctr" rtl="0">
                        <a:lnSpc>
                          <a:spcPct val="107000"/>
                        </a:lnSpc>
                        <a:spcAft>
                          <a:spcPts val="0"/>
                        </a:spcAft>
                      </a:pPr>
                      <a:r>
                        <a:rPr lang="en-US" sz="1100">
                          <a:effectLst/>
                        </a:rPr>
                        <a:t>Seatback content</a:t>
                      </a:r>
                    </a:p>
                    <a:p>
                      <a:pPr algn="ctr" rtl="0">
                        <a:lnSpc>
                          <a:spcPct val="107000"/>
                        </a:lnSpc>
                        <a:spcAft>
                          <a:spcPts val="0"/>
                        </a:spcAft>
                      </a:pPr>
                      <a:r>
                        <a:rPr lang="en-US" sz="1100">
                          <a:effectLst/>
                        </a:rPr>
                        <a:t>SaaS Platform</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25400" marR="25400" marT="25400" marB="25400" anchor="ctr"/>
                </a:tc>
                <a:tc>
                  <a:txBody>
                    <a:bodyPr/>
                    <a:lstStyle/>
                    <a:p>
                      <a:pPr algn="ctr" rtl="0">
                        <a:lnSpc>
                          <a:spcPct val="107000"/>
                        </a:lnSpc>
                        <a:spcAft>
                          <a:spcPts val="0"/>
                        </a:spcAft>
                      </a:pPr>
                      <a:r>
                        <a:rPr lang="en-US" sz="1400">
                          <a:effectLst/>
                        </a:rPr>
                        <a:t>˅</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25400" marR="25400" marT="25400" marB="25400" anchor="ctr"/>
                </a:tc>
                <a:tc>
                  <a:txBody>
                    <a:bodyPr/>
                    <a:lstStyle/>
                    <a:p>
                      <a:pPr algn="ctr" rtl="0">
                        <a:lnSpc>
                          <a:spcPct val="107000"/>
                        </a:lnSpc>
                        <a:spcAft>
                          <a:spcPts val="0"/>
                        </a:spcAft>
                      </a:pPr>
                      <a:r>
                        <a:rPr lang="en-US" sz="1400">
                          <a:effectLst/>
                        </a:rPr>
                        <a:t>˅</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25400" marR="25400" marT="25400" marB="25400" anchor="ctr"/>
                </a:tc>
                <a:tc>
                  <a:txBody>
                    <a:bodyPr/>
                    <a:lstStyle/>
                    <a:p>
                      <a:pPr algn="ctr" rtl="0">
                        <a:lnSpc>
                          <a:spcPct val="107000"/>
                        </a:lnSpc>
                        <a:spcAft>
                          <a:spcPts val="0"/>
                        </a:spcAft>
                      </a:pPr>
                      <a:r>
                        <a:rPr lang="en-US" sz="1400">
                          <a:effectLst/>
                        </a:rPr>
                        <a:t>˅</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25400" marR="25400" marT="25400" marB="25400" anchor="ctr"/>
                </a:tc>
                <a:tc>
                  <a:txBody>
                    <a:bodyPr/>
                    <a:lstStyle/>
                    <a:p>
                      <a:pPr algn="ctr" rtl="0">
                        <a:lnSpc>
                          <a:spcPct val="107000"/>
                        </a:lnSpc>
                        <a:spcAft>
                          <a:spcPts val="0"/>
                        </a:spcAft>
                      </a:pPr>
                      <a:r>
                        <a:rPr lang="en-US" sz="1400">
                          <a:effectLst/>
                        </a:rPr>
                        <a:t>˅</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25400" marR="25400" marT="25400" marB="25400" anchor="ctr"/>
                </a:tc>
                <a:extLst>
                  <a:ext uri="{0D108BD9-81ED-4DB2-BD59-A6C34878D82A}">
                    <a16:rowId xmlns:a16="http://schemas.microsoft.com/office/drawing/2014/main" val="2754517019"/>
                  </a:ext>
                </a:extLst>
              </a:tr>
              <a:tr h="479583">
                <a:tc>
                  <a:txBody>
                    <a:bodyPr/>
                    <a:lstStyle/>
                    <a:p>
                      <a:pPr algn="ctr" rtl="0">
                        <a:lnSpc>
                          <a:spcPct val="107000"/>
                        </a:lnSpc>
                        <a:spcAft>
                          <a:spcPts val="0"/>
                        </a:spcAft>
                      </a:pPr>
                      <a:r>
                        <a:rPr lang="en-US" sz="1100">
                          <a:effectLst/>
                        </a:rPr>
                        <a:t>Chair / Portable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25400" marR="25400" marT="25400" marB="25400" anchor="ctr"/>
                </a:tc>
                <a:tc>
                  <a:txBody>
                    <a:bodyPr/>
                    <a:lstStyle/>
                    <a:p>
                      <a:pPr>
                        <a:lnSpc>
                          <a:spcPct val="107000"/>
                        </a:lnSpc>
                      </a:pPr>
                      <a:endParaRPr lang="en-US" sz="1100">
                        <a:effectLst/>
                        <a:latin typeface="Calibri" panose="020F0502020204030204" pitchFamily="34" charset="0"/>
                        <a:cs typeface="Arial" panose="020B0604020202020204" pitchFamily="34" charset="0"/>
                      </a:endParaRPr>
                    </a:p>
                  </a:txBody>
                  <a:tcPr marL="25400" marR="25400" marT="25400" marB="25400" anchor="ctr"/>
                </a:tc>
                <a:tc>
                  <a:txBody>
                    <a:bodyPr/>
                    <a:lstStyle/>
                    <a:p>
                      <a:pPr algn="ctr" rtl="0">
                        <a:lnSpc>
                          <a:spcPct val="107000"/>
                        </a:lnSpc>
                        <a:spcAft>
                          <a:spcPts val="0"/>
                        </a:spcAft>
                      </a:pPr>
                      <a:r>
                        <a:rPr lang="en-US" sz="1400">
                          <a:effectLst/>
                        </a:rPr>
                        <a:t>˅</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25400" marR="25400" marT="25400" marB="25400" anchor="ctr"/>
                </a:tc>
                <a:tc>
                  <a:txBody>
                    <a:bodyPr/>
                    <a:lstStyle/>
                    <a:p>
                      <a:pPr algn="ctr" rtl="0">
                        <a:lnSpc>
                          <a:spcPct val="107000"/>
                        </a:lnSpc>
                        <a:spcAft>
                          <a:spcPts val="0"/>
                        </a:spcAft>
                      </a:pPr>
                      <a:r>
                        <a:rPr lang="en-US" sz="1400">
                          <a:effectLst/>
                        </a:rPr>
                        <a:t>˅</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25400" marR="25400" marT="25400" marB="25400" anchor="ctr"/>
                </a:tc>
                <a:tc>
                  <a:txBody>
                    <a:bodyPr/>
                    <a:lstStyle/>
                    <a:p>
                      <a:pPr algn="ctr" rtl="0">
                        <a:lnSpc>
                          <a:spcPct val="107000"/>
                        </a:lnSpc>
                        <a:spcAft>
                          <a:spcPts val="0"/>
                        </a:spcAft>
                      </a:pPr>
                      <a:r>
                        <a:rPr lang="en-US" sz="1400">
                          <a:effectLst/>
                        </a:rPr>
                        <a:t>˅</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25400" marR="25400" marT="25400" marB="25400" anchor="ctr"/>
                </a:tc>
                <a:extLst>
                  <a:ext uri="{0D108BD9-81ED-4DB2-BD59-A6C34878D82A}">
                    <a16:rowId xmlns:a16="http://schemas.microsoft.com/office/drawing/2014/main" val="4290064727"/>
                  </a:ext>
                </a:extLst>
              </a:tr>
              <a:tr h="479583">
                <a:tc>
                  <a:txBody>
                    <a:bodyPr/>
                    <a:lstStyle/>
                    <a:p>
                      <a:pPr algn="ctr" rtl="0">
                        <a:lnSpc>
                          <a:spcPct val="107000"/>
                        </a:lnSpc>
                        <a:spcAft>
                          <a:spcPts val="0"/>
                        </a:spcAft>
                      </a:pPr>
                      <a:r>
                        <a:rPr lang="en-US" sz="1100">
                          <a:effectLst/>
                        </a:rPr>
                        <a:t>Smart Watch</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25400" marR="25400" marT="25400" marB="25400" anchor="ctr"/>
                </a:tc>
                <a:tc>
                  <a:txBody>
                    <a:bodyPr/>
                    <a:lstStyle/>
                    <a:p>
                      <a:pPr>
                        <a:lnSpc>
                          <a:spcPct val="107000"/>
                        </a:lnSpc>
                      </a:pPr>
                      <a:endParaRPr lang="en-US" sz="1100">
                        <a:effectLst/>
                        <a:latin typeface="Calibri" panose="020F0502020204030204" pitchFamily="34" charset="0"/>
                        <a:cs typeface="Arial" panose="020B0604020202020204" pitchFamily="34" charset="0"/>
                      </a:endParaRPr>
                    </a:p>
                  </a:txBody>
                  <a:tcPr marL="25400" marR="25400" marT="25400" marB="25400" anchor="ctr"/>
                </a:tc>
                <a:tc>
                  <a:txBody>
                    <a:bodyPr/>
                    <a:lstStyle/>
                    <a:p>
                      <a:pPr>
                        <a:lnSpc>
                          <a:spcPct val="107000"/>
                        </a:lnSpc>
                      </a:pPr>
                      <a:endParaRPr lang="en-US" sz="1100">
                        <a:effectLst/>
                        <a:latin typeface="Calibri" panose="020F0502020204030204" pitchFamily="34" charset="0"/>
                        <a:cs typeface="Arial" panose="020B0604020202020204" pitchFamily="34" charset="0"/>
                      </a:endParaRPr>
                    </a:p>
                  </a:txBody>
                  <a:tcPr marL="25400" marR="25400" marT="25400" marB="25400" anchor="ctr"/>
                </a:tc>
                <a:tc>
                  <a:txBody>
                    <a:bodyPr/>
                    <a:lstStyle/>
                    <a:p>
                      <a:pPr algn="ctr" rtl="0">
                        <a:lnSpc>
                          <a:spcPct val="107000"/>
                        </a:lnSpc>
                        <a:spcAft>
                          <a:spcPts val="0"/>
                        </a:spcAft>
                      </a:pPr>
                      <a:r>
                        <a:rPr lang="en-US" sz="1400">
                          <a:effectLst/>
                        </a:rPr>
                        <a:t>˅</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25400" marR="25400" marT="25400" marB="25400" anchor="ctr"/>
                </a:tc>
                <a:tc>
                  <a:txBody>
                    <a:bodyPr/>
                    <a:lstStyle/>
                    <a:p>
                      <a:pPr algn="ctr" rtl="0">
                        <a:lnSpc>
                          <a:spcPct val="107000"/>
                        </a:lnSpc>
                        <a:spcAft>
                          <a:spcPts val="0"/>
                        </a:spcAft>
                      </a:pPr>
                      <a:r>
                        <a:rPr lang="en-US" sz="1400">
                          <a:effectLst/>
                        </a:rPr>
                        <a:t>˅</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25400" marR="25400" marT="25400" marB="25400" anchor="ctr"/>
                </a:tc>
                <a:extLst>
                  <a:ext uri="{0D108BD9-81ED-4DB2-BD59-A6C34878D82A}">
                    <a16:rowId xmlns:a16="http://schemas.microsoft.com/office/drawing/2014/main" val="2764620124"/>
                  </a:ext>
                </a:extLst>
              </a:tr>
              <a:tr h="479583">
                <a:tc>
                  <a:txBody>
                    <a:bodyPr/>
                    <a:lstStyle/>
                    <a:p>
                      <a:pPr algn="ctr" rtl="0">
                        <a:lnSpc>
                          <a:spcPct val="107000"/>
                        </a:lnSpc>
                        <a:spcAft>
                          <a:spcPts val="0"/>
                        </a:spcAft>
                      </a:pPr>
                      <a:r>
                        <a:rPr lang="en-US" sz="1100">
                          <a:effectLst/>
                        </a:rPr>
                        <a:t>Wellness class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25400" marR="25400" marT="25400" marB="25400" anchor="ctr"/>
                </a:tc>
                <a:tc>
                  <a:txBody>
                    <a:bodyPr/>
                    <a:lstStyle/>
                    <a:p>
                      <a:pPr>
                        <a:lnSpc>
                          <a:spcPct val="107000"/>
                        </a:lnSpc>
                      </a:pPr>
                      <a:endParaRPr lang="en-US" sz="1100">
                        <a:effectLst/>
                        <a:latin typeface="Calibri" panose="020F0502020204030204" pitchFamily="34" charset="0"/>
                        <a:cs typeface="Arial" panose="020B0604020202020204" pitchFamily="34" charset="0"/>
                      </a:endParaRPr>
                    </a:p>
                  </a:txBody>
                  <a:tcPr marL="25400" marR="25400" marT="25400" marB="25400" anchor="ctr"/>
                </a:tc>
                <a:tc>
                  <a:txBody>
                    <a:bodyPr/>
                    <a:lstStyle/>
                    <a:p>
                      <a:pPr>
                        <a:lnSpc>
                          <a:spcPct val="107000"/>
                        </a:lnSpc>
                      </a:pPr>
                      <a:endParaRPr lang="en-US" sz="1100">
                        <a:effectLst/>
                        <a:latin typeface="Calibri" panose="020F0502020204030204" pitchFamily="34" charset="0"/>
                        <a:cs typeface="Arial" panose="020B0604020202020204" pitchFamily="34" charset="0"/>
                      </a:endParaRPr>
                    </a:p>
                  </a:txBody>
                  <a:tcPr marL="25400" marR="25400" marT="25400" marB="25400" anchor="ctr"/>
                </a:tc>
                <a:tc>
                  <a:txBody>
                    <a:bodyPr/>
                    <a:lstStyle/>
                    <a:p>
                      <a:pPr>
                        <a:lnSpc>
                          <a:spcPct val="107000"/>
                        </a:lnSpc>
                      </a:pPr>
                      <a:endParaRPr lang="en-US" sz="1100">
                        <a:effectLst/>
                        <a:latin typeface="Calibri" panose="020F0502020204030204" pitchFamily="34" charset="0"/>
                        <a:cs typeface="Arial" panose="020B0604020202020204" pitchFamily="34" charset="0"/>
                      </a:endParaRPr>
                    </a:p>
                  </a:txBody>
                  <a:tcPr marL="25400" marR="25400" marT="25400" marB="25400" anchor="ctr"/>
                </a:tc>
                <a:tc>
                  <a:txBody>
                    <a:bodyPr/>
                    <a:lstStyle/>
                    <a:p>
                      <a:pPr algn="ctr" rtl="0">
                        <a:lnSpc>
                          <a:spcPct val="107000"/>
                        </a:lnSpc>
                        <a:spcAft>
                          <a:spcPts val="0"/>
                        </a:spcAft>
                      </a:pPr>
                      <a:r>
                        <a:rPr lang="en-US" sz="1400" dirty="0">
                          <a:effectLst/>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25400" marR="25400" marT="25400" marB="25400" anchor="ctr"/>
                </a:tc>
                <a:extLst>
                  <a:ext uri="{0D108BD9-81ED-4DB2-BD59-A6C34878D82A}">
                    <a16:rowId xmlns:a16="http://schemas.microsoft.com/office/drawing/2014/main" val="1903267337"/>
                  </a:ext>
                </a:extLst>
              </a:tr>
            </a:tbl>
          </a:graphicData>
        </a:graphic>
      </p:graphicFrame>
      <p:sp>
        <p:nvSpPr>
          <p:cNvPr id="3" name="Rectangle 2">
            <a:extLst>
              <a:ext uri="{FF2B5EF4-FFF2-40B4-BE49-F238E27FC236}">
                <a16:creationId xmlns:a16="http://schemas.microsoft.com/office/drawing/2014/main" id="{D5A66CAB-1FD9-48ED-97E7-246C289109F3}"/>
              </a:ext>
            </a:extLst>
          </p:cNvPr>
          <p:cNvSpPr/>
          <p:nvPr/>
        </p:nvSpPr>
        <p:spPr>
          <a:xfrm>
            <a:off x="3047999" y="5743814"/>
            <a:ext cx="6096000" cy="670120"/>
          </a:xfrm>
          <a:prstGeom prst="rect">
            <a:avLst/>
          </a:prstGeom>
        </p:spPr>
        <p:txBody>
          <a:bodyPr>
            <a:spAutoFit/>
          </a:bodyPr>
          <a:lstStyle/>
          <a:p>
            <a:pPr algn="ctr" rtl="0">
              <a:lnSpc>
                <a:spcPct val="107000"/>
              </a:lnSpc>
              <a:spcAft>
                <a:spcPts val="0"/>
              </a:spcAft>
            </a:pPr>
            <a:r>
              <a:rPr lang="en-US" b="1" dirty="0">
                <a:solidFill>
                  <a:srgbClr val="000000"/>
                </a:solidFill>
                <a:latin typeface="Arial" panose="020B0604020202020204" pitchFamily="34" charset="0"/>
                <a:ea typeface="Times New Roman" panose="02020603050405020304" pitchFamily="18" charset="0"/>
                <a:cs typeface="Arial" panose="020B0604020202020204" pitchFamily="34" charset="0"/>
              </a:rPr>
              <a:t>Obviously, all of that would be designed per the Seatback design vision and guidelines.</a:t>
            </a:r>
            <a:endParaRPr lang="en-US" sz="1600" b="1"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B22159EC-D446-402B-9E74-99D85CE03200}"/>
              </a:ext>
            </a:extLst>
          </p:cNvPr>
          <p:cNvPicPr>
            <a:picLocks noChangeAspect="1"/>
          </p:cNvPicPr>
          <p:nvPr/>
        </p:nvPicPr>
        <p:blipFill>
          <a:blip r:embed="rId3"/>
          <a:stretch>
            <a:fillRect/>
          </a:stretch>
        </p:blipFill>
        <p:spPr>
          <a:xfrm>
            <a:off x="5544240" y="4960152"/>
            <a:ext cx="1476375" cy="533400"/>
          </a:xfrm>
          <a:prstGeom prst="rect">
            <a:avLst/>
          </a:prstGeom>
        </p:spPr>
      </p:pic>
    </p:spTree>
    <p:extLst>
      <p:ext uri="{BB962C8B-B14F-4D97-AF65-F5344CB8AC3E}">
        <p14:creationId xmlns:p14="http://schemas.microsoft.com/office/powerpoint/2010/main" val="2929778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1B1CE2-7E3A-431F-A149-8B71E4D8201F}"/>
              </a:ext>
            </a:extLst>
          </p:cNvPr>
          <p:cNvPicPr>
            <a:picLocks noChangeAspect="1"/>
          </p:cNvPicPr>
          <p:nvPr/>
        </p:nvPicPr>
        <p:blipFill>
          <a:blip r:embed="rId2"/>
          <a:stretch>
            <a:fillRect/>
          </a:stretch>
        </p:blipFill>
        <p:spPr>
          <a:xfrm>
            <a:off x="0" y="0"/>
            <a:ext cx="12192000" cy="841445"/>
          </a:xfrm>
          <a:prstGeom prst="rect">
            <a:avLst/>
          </a:prstGeom>
        </p:spPr>
      </p:pic>
      <p:sp>
        <p:nvSpPr>
          <p:cNvPr id="8" name="Rectangle 5">
            <a:extLst>
              <a:ext uri="{FF2B5EF4-FFF2-40B4-BE49-F238E27FC236}">
                <a16:creationId xmlns:a16="http://schemas.microsoft.com/office/drawing/2014/main" id="{1CB5A59C-A075-4D5B-A519-9AE18A09FCFE}"/>
              </a:ext>
            </a:extLst>
          </p:cNvPr>
          <p:cNvSpPr>
            <a:spLocks noChangeArrowheads="1"/>
          </p:cNvSpPr>
          <p:nvPr/>
        </p:nvSpPr>
        <p:spPr bwMode="auto">
          <a:xfrm>
            <a:off x="1526822" y="1114186"/>
            <a:ext cx="9138355"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rtl="0" eaLnBrk="0" fontAlgn="base" hangingPunct="0">
              <a:spcBef>
                <a:spcPct val="0"/>
              </a:spcBef>
              <a:spcAft>
                <a:spcPct val="0"/>
              </a:spcAft>
            </a:pPr>
            <a:r>
              <a:rPr lang="en-US" dirty="0"/>
              <a:t>The fourth and last section of the Website is our </a:t>
            </a:r>
            <a:r>
              <a:rPr lang="en-US" b="1" dirty="0"/>
              <a:t>‘Pricing’ </a:t>
            </a:r>
            <a:r>
              <a:rPr lang="en-US" dirty="0"/>
              <a:t>Section that sends the user to the pricing page that will be structured per the Seatback pricing model:</a:t>
            </a:r>
            <a:br>
              <a:rPr kumimoji="0" lang="en-US" altLang="he-IL" sz="1200" b="0" i="0" u="none" strike="noStrike" cap="none" normalizeH="0" baseline="0" dirty="0">
                <a:ln>
                  <a:noFill/>
                </a:ln>
                <a:solidFill>
                  <a:srgbClr val="1B1B1B"/>
                </a:solidFill>
                <a:effectLst/>
                <a:latin typeface="Calibri" panose="020F0502020204030204" pitchFamily="34" charset="0"/>
                <a:ea typeface="Times New Roman" panose="02020603050405020304" pitchFamily="18" charset="0"/>
                <a:cs typeface="Arial" panose="020B0604020202020204" pitchFamily="34" charset="0"/>
              </a:rPr>
            </a:br>
            <a:br>
              <a:rPr kumimoji="0" lang="en-US" altLang="he-IL" sz="1200" b="0" i="0" u="none" strike="noStrike" cap="none" normalizeH="0" baseline="0" dirty="0">
                <a:ln>
                  <a:noFill/>
                </a:ln>
                <a:solidFill>
                  <a:srgbClr val="1B1B1B"/>
                </a:solidFill>
                <a:effectLst/>
                <a:latin typeface="Calibri" panose="020F0502020204030204" pitchFamily="34" charset="0"/>
                <a:ea typeface="Times New Roman" panose="02020603050405020304" pitchFamily="18" charset="0"/>
                <a:cs typeface="Arial" panose="020B0604020202020204" pitchFamily="34" charset="0"/>
              </a:rPr>
            </a:br>
            <a:endParaRPr kumimoji="0" lang="en-US" altLang="he-IL" sz="1800" b="0" i="0" u="none" strike="noStrike" cap="none" normalizeH="0" baseline="0" dirty="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B218F53A-6822-4507-A8A8-2CA572DA4412}"/>
              </a:ext>
            </a:extLst>
          </p:cNvPr>
          <p:cNvSpPr>
            <a:spLocks noChangeArrowheads="1"/>
          </p:cNvSpPr>
          <p:nvPr/>
        </p:nvSpPr>
        <p:spPr bwMode="auto">
          <a:xfrm>
            <a:off x="1420427" y="5080247"/>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he-IL"/>
          </a:p>
        </p:txBody>
      </p:sp>
      <p:sp>
        <p:nvSpPr>
          <p:cNvPr id="7" name="Oval 6">
            <a:extLst>
              <a:ext uri="{FF2B5EF4-FFF2-40B4-BE49-F238E27FC236}">
                <a16:creationId xmlns:a16="http://schemas.microsoft.com/office/drawing/2014/main" id="{66755AB9-9A1A-4AC2-995B-15B2C96D048E}"/>
              </a:ext>
            </a:extLst>
          </p:cNvPr>
          <p:cNvSpPr/>
          <p:nvPr/>
        </p:nvSpPr>
        <p:spPr>
          <a:xfrm>
            <a:off x="5336953" y="4771420"/>
            <a:ext cx="1890947" cy="910864"/>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2" name="Table 1">
            <a:extLst>
              <a:ext uri="{FF2B5EF4-FFF2-40B4-BE49-F238E27FC236}">
                <a16:creationId xmlns:a16="http://schemas.microsoft.com/office/drawing/2014/main" id="{4B369737-3D30-441F-AE32-DB38F7F068EF}"/>
              </a:ext>
            </a:extLst>
          </p:cNvPr>
          <p:cNvGraphicFramePr>
            <a:graphicFrameLocks noGrp="1"/>
          </p:cNvGraphicFramePr>
          <p:nvPr/>
        </p:nvGraphicFramePr>
        <p:xfrm>
          <a:off x="838200" y="1883665"/>
          <a:ext cx="10515600" cy="2947353"/>
        </p:xfrm>
        <a:graphic>
          <a:graphicData uri="http://schemas.openxmlformats.org/drawingml/2006/table">
            <a:tbl>
              <a:tblPr firstRow="1" firstCol="1" bandRow="1">
                <a:tableStyleId>{5C22544A-7EE6-4342-B048-85BDC9FD1C3A}</a:tableStyleId>
              </a:tblPr>
              <a:tblGrid>
                <a:gridCol w="2103120">
                  <a:extLst>
                    <a:ext uri="{9D8B030D-6E8A-4147-A177-3AD203B41FA5}">
                      <a16:colId xmlns:a16="http://schemas.microsoft.com/office/drawing/2014/main" val="1188579184"/>
                    </a:ext>
                  </a:extLst>
                </a:gridCol>
                <a:gridCol w="2103120">
                  <a:extLst>
                    <a:ext uri="{9D8B030D-6E8A-4147-A177-3AD203B41FA5}">
                      <a16:colId xmlns:a16="http://schemas.microsoft.com/office/drawing/2014/main" val="2414559491"/>
                    </a:ext>
                  </a:extLst>
                </a:gridCol>
                <a:gridCol w="2103120">
                  <a:extLst>
                    <a:ext uri="{9D8B030D-6E8A-4147-A177-3AD203B41FA5}">
                      <a16:colId xmlns:a16="http://schemas.microsoft.com/office/drawing/2014/main" val="3062428696"/>
                    </a:ext>
                  </a:extLst>
                </a:gridCol>
                <a:gridCol w="2103120">
                  <a:extLst>
                    <a:ext uri="{9D8B030D-6E8A-4147-A177-3AD203B41FA5}">
                      <a16:colId xmlns:a16="http://schemas.microsoft.com/office/drawing/2014/main" val="2750468188"/>
                    </a:ext>
                  </a:extLst>
                </a:gridCol>
                <a:gridCol w="2103120">
                  <a:extLst>
                    <a:ext uri="{9D8B030D-6E8A-4147-A177-3AD203B41FA5}">
                      <a16:colId xmlns:a16="http://schemas.microsoft.com/office/drawing/2014/main" val="3050609657"/>
                    </a:ext>
                  </a:extLst>
                </a:gridCol>
              </a:tblGrid>
              <a:tr h="396256">
                <a:tc>
                  <a:txBody>
                    <a:bodyPr/>
                    <a:lstStyle/>
                    <a:p>
                      <a:pPr algn="ctr" rtl="0">
                        <a:lnSpc>
                          <a:spcPct val="107000"/>
                        </a:lnSpc>
                        <a:spcAft>
                          <a:spcPts val="0"/>
                        </a:spcAft>
                      </a:pPr>
                      <a:r>
                        <a:rPr lang="en-US" sz="1100">
                          <a:effectLst/>
                        </a:rPr>
                        <a:t>Tier</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25400" marR="25400" marT="25400" marB="25400" anchor="ctr"/>
                </a:tc>
                <a:tc>
                  <a:txBody>
                    <a:bodyPr/>
                    <a:lstStyle/>
                    <a:p>
                      <a:pPr algn="ctr" rtl="0">
                        <a:lnSpc>
                          <a:spcPct val="107000"/>
                        </a:lnSpc>
                        <a:spcAft>
                          <a:spcPts val="0"/>
                        </a:spcAft>
                      </a:pPr>
                      <a:r>
                        <a:rPr lang="en-US" sz="1100">
                          <a:effectLst/>
                        </a:rPr>
                        <a:t>Seatback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25400" marR="25400" marT="25400" marB="25400" anchor="ctr"/>
                </a:tc>
                <a:tc>
                  <a:txBody>
                    <a:bodyPr/>
                    <a:lstStyle/>
                    <a:p>
                      <a:pPr algn="ctr" rtl="0">
                        <a:lnSpc>
                          <a:spcPct val="107000"/>
                        </a:lnSpc>
                        <a:spcAft>
                          <a:spcPts val="0"/>
                        </a:spcAft>
                      </a:pPr>
                      <a:r>
                        <a:rPr lang="en-US" sz="1100">
                          <a:effectLst/>
                        </a:rPr>
                        <a:t>Seatback Ergo</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25400" marR="25400" marT="25400" marB="25400" anchor="ctr"/>
                </a:tc>
                <a:tc>
                  <a:txBody>
                    <a:bodyPr/>
                    <a:lstStyle/>
                    <a:p>
                      <a:pPr algn="ctr" rtl="0">
                        <a:lnSpc>
                          <a:spcPct val="107000"/>
                        </a:lnSpc>
                        <a:spcAft>
                          <a:spcPts val="0"/>
                        </a:spcAft>
                      </a:pPr>
                      <a:r>
                        <a:rPr lang="en-US" sz="1100">
                          <a:effectLst/>
                        </a:rPr>
                        <a:t>Seatback Live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25400" marR="25400" marT="25400" marB="25400" anchor="ctr"/>
                </a:tc>
                <a:tc>
                  <a:txBody>
                    <a:bodyPr/>
                    <a:lstStyle/>
                    <a:p>
                      <a:pPr algn="ctr" rtl="0">
                        <a:lnSpc>
                          <a:spcPct val="107000"/>
                        </a:lnSpc>
                        <a:spcAft>
                          <a:spcPts val="0"/>
                        </a:spcAft>
                      </a:pPr>
                      <a:r>
                        <a:rPr lang="en-US" sz="1100">
                          <a:effectLst/>
                        </a:rPr>
                        <a:t>Seatback Active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25400" marR="25400" marT="25400" marB="25400" anchor="ctr"/>
                </a:tc>
                <a:extLst>
                  <a:ext uri="{0D108BD9-81ED-4DB2-BD59-A6C34878D82A}">
                    <a16:rowId xmlns:a16="http://schemas.microsoft.com/office/drawing/2014/main" val="467673721"/>
                  </a:ext>
                </a:extLst>
              </a:tr>
              <a:tr h="396256">
                <a:tc>
                  <a:txBody>
                    <a:bodyPr/>
                    <a:lstStyle/>
                    <a:p>
                      <a:pPr algn="ctr" rtl="0">
                        <a:lnSpc>
                          <a:spcPct val="107000"/>
                        </a:lnSpc>
                        <a:spcAft>
                          <a:spcPts val="0"/>
                        </a:spcAft>
                      </a:pPr>
                      <a:r>
                        <a:rPr lang="en-US" sz="1100">
                          <a:effectLst/>
                        </a:rPr>
                        <a:t>Functions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25400" marR="25400" marT="25400" marB="25400" anchor="ctr"/>
                </a:tc>
                <a:tc>
                  <a:txBody>
                    <a:bodyPr/>
                    <a:lstStyle/>
                    <a:p>
                      <a:pPr>
                        <a:lnSpc>
                          <a:spcPct val="107000"/>
                        </a:lnSpc>
                      </a:pPr>
                      <a:endParaRPr lang="en-US" sz="1100">
                        <a:effectLst/>
                        <a:latin typeface="Calibri" panose="020F0502020204030204" pitchFamily="34" charset="0"/>
                        <a:cs typeface="Arial" panose="020B0604020202020204" pitchFamily="34" charset="0"/>
                      </a:endParaRPr>
                    </a:p>
                  </a:txBody>
                  <a:tcPr marL="25400" marR="25400" marT="25400" marB="25400" anchor="ctr"/>
                </a:tc>
                <a:tc>
                  <a:txBody>
                    <a:bodyPr/>
                    <a:lstStyle/>
                    <a:p>
                      <a:pPr>
                        <a:lnSpc>
                          <a:spcPct val="107000"/>
                        </a:lnSpc>
                      </a:pPr>
                      <a:endParaRPr lang="en-US" sz="1100">
                        <a:effectLst/>
                        <a:latin typeface="Calibri" panose="020F0502020204030204" pitchFamily="34" charset="0"/>
                        <a:cs typeface="Arial" panose="020B0604020202020204" pitchFamily="34" charset="0"/>
                      </a:endParaRPr>
                    </a:p>
                  </a:txBody>
                  <a:tcPr marL="25400" marR="25400" marT="25400" marB="25400" anchor="ctr"/>
                </a:tc>
                <a:tc>
                  <a:txBody>
                    <a:bodyPr/>
                    <a:lstStyle/>
                    <a:p>
                      <a:pPr>
                        <a:lnSpc>
                          <a:spcPct val="107000"/>
                        </a:lnSpc>
                      </a:pPr>
                      <a:endParaRPr lang="en-US" sz="1100">
                        <a:effectLst/>
                        <a:latin typeface="Calibri" panose="020F0502020204030204" pitchFamily="34" charset="0"/>
                        <a:cs typeface="Arial" panose="020B0604020202020204" pitchFamily="34" charset="0"/>
                      </a:endParaRPr>
                    </a:p>
                  </a:txBody>
                  <a:tcPr marL="25400" marR="25400" marT="25400" marB="25400" anchor="ctr"/>
                </a:tc>
                <a:tc>
                  <a:txBody>
                    <a:bodyPr/>
                    <a:lstStyle/>
                    <a:p>
                      <a:pPr algn="ctr" rtl="0">
                        <a:lnSpc>
                          <a:spcPct val="107000"/>
                        </a:lnSpc>
                        <a:spcAft>
                          <a:spcPts val="0"/>
                        </a:spcAft>
                      </a:pPr>
                      <a:r>
                        <a:rPr lang="en-US" sz="1100">
                          <a:effectLst/>
                        </a:rPr>
                        <a:t>Recommended (Bonus)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25400" marR="25400" marT="25400" marB="25400" anchor="ctr"/>
                </a:tc>
                <a:extLst>
                  <a:ext uri="{0D108BD9-81ED-4DB2-BD59-A6C34878D82A}">
                    <a16:rowId xmlns:a16="http://schemas.microsoft.com/office/drawing/2014/main" val="1094419688"/>
                  </a:ext>
                </a:extLst>
              </a:tr>
              <a:tr h="716092">
                <a:tc>
                  <a:txBody>
                    <a:bodyPr/>
                    <a:lstStyle/>
                    <a:p>
                      <a:pPr algn="ctr" rtl="0">
                        <a:lnSpc>
                          <a:spcPct val="107000"/>
                        </a:lnSpc>
                        <a:spcAft>
                          <a:spcPts val="0"/>
                        </a:spcAft>
                      </a:pPr>
                      <a:r>
                        <a:rPr lang="en-US" sz="1100">
                          <a:effectLst/>
                        </a:rPr>
                        <a:t>Seatback content</a:t>
                      </a:r>
                    </a:p>
                    <a:p>
                      <a:pPr algn="ctr" rtl="0">
                        <a:lnSpc>
                          <a:spcPct val="107000"/>
                        </a:lnSpc>
                        <a:spcAft>
                          <a:spcPts val="0"/>
                        </a:spcAft>
                      </a:pPr>
                      <a:r>
                        <a:rPr lang="en-US" sz="1100">
                          <a:effectLst/>
                        </a:rPr>
                        <a:t>SaaS Platform</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25400" marR="25400" marT="25400" marB="25400" anchor="ctr"/>
                </a:tc>
                <a:tc>
                  <a:txBody>
                    <a:bodyPr/>
                    <a:lstStyle/>
                    <a:p>
                      <a:pPr algn="ctr" rtl="0">
                        <a:lnSpc>
                          <a:spcPct val="107000"/>
                        </a:lnSpc>
                        <a:spcAft>
                          <a:spcPts val="0"/>
                        </a:spcAft>
                      </a:pPr>
                      <a:r>
                        <a:rPr lang="en-US" sz="1400">
                          <a:effectLst/>
                        </a:rPr>
                        <a:t>˅</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25400" marR="25400" marT="25400" marB="25400" anchor="ctr"/>
                </a:tc>
                <a:tc>
                  <a:txBody>
                    <a:bodyPr/>
                    <a:lstStyle/>
                    <a:p>
                      <a:pPr algn="ctr" rtl="0">
                        <a:lnSpc>
                          <a:spcPct val="107000"/>
                        </a:lnSpc>
                        <a:spcAft>
                          <a:spcPts val="0"/>
                        </a:spcAft>
                      </a:pPr>
                      <a:r>
                        <a:rPr lang="en-US" sz="1400">
                          <a:effectLst/>
                        </a:rPr>
                        <a:t>˅</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25400" marR="25400" marT="25400" marB="25400" anchor="ctr"/>
                </a:tc>
                <a:tc>
                  <a:txBody>
                    <a:bodyPr/>
                    <a:lstStyle/>
                    <a:p>
                      <a:pPr algn="ctr" rtl="0">
                        <a:lnSpc>
                          <a:spcPct val="107000"/>
                        </a:lnSpc>
                        <a:spcAft>
                          <a:spcPts val="0"/>
                        </a:spcAft>
                      </a:pPr>
                      <a:r>
                        <a:rPr lang="en-US" sz="1400">
                          <a:effectLst/>
                        </a:rPr>
                        <a:t>˅</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25400" marR="25400" marT="25400" marB="25400" anchor="ctr"/>
                </a:tc>
                <a:tc>
                  <a:txBody>
                    <a:bodyPr/>
                    <a:lstStyle/>
                    <a:p>
                      <a:pPr algn="ctr" rtl="0">
                        <a:lnSpc>
                          <a:spcPct val="107000"/>
                        </a:lnSpc>
                        <a:spcAft>
                          <a:spcPts val="0"/>
                        </a:spcAft>
                      </a:pPr>
                      <a:r>
                        <a:rPr lang="en-US" sz="1400">
                          <a:effectLst/>
                        </a:rPr>
                        <a:t>˅</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25400" marR="25400" marT="25400" marB="25400" anchor="ctr"/>
                </a:tc>
                <a:extLst>
                  <a:ext uri="{0D108BD9-81ED-4DB2-BD59-A6C34878D82A}">
                    <a16:rowId xmlns:a16="http://schemas.microsoft.com/office/drawing/2014/main" val="2754517019"/>
                  </a:ext>
                </a:extLst>
              </a:tr>
              <a:tr h="479583">
                <a:tc>
                  <a:txBody>
                    <a:bodyPr/>
                    <a:lstStyle/>
                    <a:p>
                      <a:pPr algn="ctr" rtl="0">
                        <a:lnSpc>
                          <a:spcPct val="107000"/>
                        </a:lnSpc>
                        <a:spcAft>
                          <a:spcPts val="0"/>
                        </a:spcAft>
                      </a:pPr>
                      <a:r>
                        <a:rPr lang="en-US" sz="1100">
                          <a:effectLst/>
                        </a:rPr>
                        <a:t>Chair / Portable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25400" marR="25400" marT="25400" marB="25400" anchor="ctr"/>
                </a:tc>
                <a:tc>
                  <a:txBody>
                    <a:bodyPr/>
                    <a:lstStyle/>
                    <a:p>
                      <a:pPr>
                        <a:lnSpc>
                          <a:spcPct val="107000"/>
                        </a:lnSpc>
                      </a:pPr>
                      <a:endParaRPr lang="en-US" sz="1100">
                        <a:effectLst/>
                        <a:latin typeface="Calibri" panose="020F0502020204030204" pitchFamily="34" charset="0"/>
                        <a:cs typeface="Arial" panose="020B0604020202020204" pitchFamily="34" charset="0"/>
                      </a:endParaRPr>
                    </a:p>
                  </a:txBody>
                  <a:tcPr marL="25400" marR="25400" marT="25400" marB="25400" anchor="ctr"/>
                </a:tc>
                <a:tc>
                  <a:txBody>
                    <a:bodyPr/>
                    <a:lstStyle/>
                    <a:p>
                      <a:pPr algn="ctr" rtl="0">
                        <a:lnSpc>
                          <a:spcPct val="107000"/>
                        </a:lnSpc>
                        <a:spcAft>
                          <a:spcPts val="0"/>
                        </a:spcAft>
                      </a:pPr>
                      <a:r>
                        <a:rPr lang="en-US" sz="1400">
                          <a:effectLst/>
                        </a:rPr>
                        <a:t>˅</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25400" marR="25400" marT="25400" marB="25400" anchor="ctr"/>
                </a:tc>
                <a:tc>
                  <a:txBody>
                    <a:bodyPr/>
                    <a:lstStyle/>
                    <a:p>
                      <a:pPr algn="ctr" rtl="0">
                        <a:lnSpc>
                          <a:spcPct val="107000"/>
                        </a:lnSpc>
                        <a:spcAft>
                          <a:spcPts val="0"/>
                        </a:spcAft>
                      </a:pPr>
                      <a:r>
                        <a:rPr lang="en-US" sz="1400">
                          <a:effectLst/>
                        </a:rPr>
                        <a:t>˅</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25400" marR="25400" marT="25400" marB="25400" anchor="ctr"/>
                </a:tc>
                <a:tc>
                  <a:txBody>
                    <a:bodyPr/>
                    <a:lstStyle/>
                    <a:p>
                      <a:pPr algn="ctr" rtl="0">
                        <a:lnSpc>
                          <a:spcPct val="107000"/>
                        </a:lnSpc>
                        <a:spcAft>
                          <a:spcPts val="0"/>
                        </a:spcAft>
                      </a:pPr>
                      <a:r>
                        <a:rPr lang="en-US" sz="1400">
                          <a:effectLst/>
                        </a:rPr>
                        <a:t>˅</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25400" marR="25400" marT="25400" marB="25400" anchor="ctr"/>
                </a:tc>
                <a:extLst>
                  <a:ext uri="{0D108BD9-81ED-4DB2-BD59-A6C34878D82A}">
                    <a16:rowId xmlns:a16="http://schemas.microsoft.com/office/drawing/2014/main" val="4290064727"/>
                  </a:ext>
                </a:extLst>
              </a:tr>
              <a:tr h="479583">
                <a:tc>
                  <a:txBody>
                    <a:bodyPr/>
                    <a:lstStyle/>
                    <a:p>
                      <a:pPr algn="ctr" rtl="0">
                        <a:lnSpc>
                          <a:spcPct val="107000"/>
                        </a:lnSpc>
                        <a:spcAft>
                          <a:spcPts val="0"/>
                        </a:spcAft>
                      </a:pPr>
                      <a:r>
                        <a:rPr lang="en-US" sz="1100">
                          <a:effectLst/>
                        </a:rPr>
                        <a:t>Smart Watch</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25400" marR="25400" marT="25400" marB="25400" anchor="ctr"/>
                </a:tc>
                <a:tc>
                  <a:txBody>
                    <a:bodyPr/>
                    <a:lstStyle/>
                    <a:p>
                      <a:pPr>
                        <a:lnSpc>
                          <a:spcPct val="107000"/>
                        </a:lnSpc>
                      </a:pPr>
                      <a:endParaRPr lang="en-US" sz="1100">
                        <a:effectLst/>
                        <a:latin typeface="Calibri" panose="020F0502020204030204" pitchFamily="34" charset="0"/>
                        <a:cs typeface="Arial" panose="020B0604020202020204" pitchFamily="34" charset="0"/>
                      </a:endParaRPr>
                    </a:p>
                  </a:txBody>
                  <a:tcPr marL="25400" marR="25400" marT="25400" marB="25400" anchor="ctr"/>
                </a:tc>
                <a:tc>
                  <a:txBody>
                    <a:bodyPr/>
                    <a:lstStyle/>
                    <a:p>
                      <a:pPr>
                        <a:lnSpc>
                          <a:spcPct val="107000"/>
                        </a:lnSpc>
                      </a:pPr>
                      <a:endParaRPr lang="en-US" sz="1100">
                        <a:effectLst/>
                        <a:latin typeface="Calibri" panose="020F0502020204030204" pitchFamily="34" charset="0"/>
                        <a:cs typeface="Arial" panose="020B0604020202020204" pitchFamily="34" charset="0"/>
                      </a:endParaRPr>
                    </a:p>
                  </a:txBody>
                  <a:tcPr marL="25400" marR="25400" marT="25400" marB="25400" anchor="ctr"/>
                </a:tc>
                <a:tc>
                  <a:txBody>
                    <a:bodyPr/>
                    <a:lstStyle/>
                    <a:p>
                      <a:pPr algn="ctr" rtl="0">
                        <a:lnSpc>
                          <a:spcPct val="107000"/>
                        </a:lnSpc>
                        <a:spcAft>
                          <a:spcPts val="0"/>
                        </a:spcAft>
                      </a:pPr>
                      <a:r>
                        <a:rPr lang="en-US" sz="1400">
                          <a:effectLst/>
                        </a:rPr>
                        <a:t>˅</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25400" marR="25400" marT="25400" marB="25400" anchor="ctr"/>
                </a:tc>
                <a:tc>
                  <a:txBody>
                    <a:bodyPr/>
                    <a:lstStyle/>
                    <a:p>
                      <a:pPr algn="ctr" rtl="0">
                        <a:lnSpc>
                          <a:spcPct val="107000"/>
                        </a:lnSpc>
                        <a:spcAft>
                          <a:spcPts val="0"/>
                        </a:spcAft>
                      </a:pPr>
                      <a:r>
                        <a:rPr lang="en-US" sz="1400">
                          <a:effectLst/>
                        </a:rPr>
                        <a:t>˅</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25400" marR="25400" marT="25400" marB="25400" anchor="ctr"/>
                </a:tc>
                <a:extLst>
                  <a:ext uri="{0D108BD9-81ED-4DB2-BD59-A6C34878D82A}">
                    <a16:rowId xmlns:a16="http://schemas.microsoft.com/office/drawing/2014/main" val="2764620124"/>
                  </a:ext>
                </a:extLst>
              </a:tr>
              <a:tr h="479583">
                <a:tc>
                  <a:txBody>
                    <a:bodyPr/>
                    <a:lstStyle/>
                    <a:p>
                      <a:pPr algn="ctr" rtl="0">
                        <a:lnSpc>
                          <a:spcPct val="107000"/>
                        </a:lnSpc>
                        <a:spcAft>
                          <a:spcPts val="0"/>
                        </a:spcAft>
                      </a:pPr>
                      <a:r>
                        <a:rPr lang="en-US" sz="1100">
                          <a:effectLst/>
                        </a:rPr>
                        <a:t>Wellness class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25400" marR="25400" marT="25400" marB="25400" anchor="ctr"/>
                </a:tc>
                <a:tc>
                  <a:txBody>
                    <a:bodyPr/>
                    <a:lstStyle/>
                    <a:p>
                      <a:pPr>
                        <a:lnSpc>
                          <a:spcPct val="107000"/>
                        </a:lnSpc>
                      </a:pPr>
                      <a:endParaRPr lang="en-US" sz="1100">
                        <a:effectLst/>
                        <a:latin typeface="Calibri" panose="020F0502020204030204" pitchFamily="34" charset="0"/>
                        <a:cs typeface="Arial" panose="020B0604020202020204" pitchFamily="34" charset="0"/>
                      </a:endParaRPr>
                    </a:p>
                  </a:txBody>
                  <a:tcPr marL="25400" marR="25400" marT="25400" marB="25400" anchor="ctr"/>
                </a:tc>
                <a:tc>
                  <a:txBody>
                    <a:bodyPr/>
                    <a:lstStyle/>
                    <a:p>
                      <a:pPr>
                        <a:lnSpc>
                          <a:spcPct val="107000"/>
                        </a:lnSpc>
                      </a:pPr>
                      <a:endParaRPr lang="en-US" sz="1100">
                        <a:effectLst/>
                        <a:latin typeface="Calibri" panose="020F0502020204030204" pitchFamily="34" charset="0"/>
                        <a:cs typeface="Arial" panose="020B0604020202020204" pitchFamily="34" charset="0"/>
                      </a:endParaRPr>
                    </a:p>
                  </a:txBody>
                  <a:tcPr marL="25400" marR="25400" marT="25400" marB="25400" anchor="ctr"/>
                </a:tc>
                <a:tc>
                  <a:txBody>
                    <a:bodyPr/>
                    <a:lstStyle/>
                    <a:p>
                      <a:pPr>
                        <a:lnSpc>
                          <a:spcPct val="107000"/>
                        </a:lnSpc>
                      </a:pPr>
                      <a:endParaRPr lang="en-US" sz="1100">
                        <a:effectLst/>
                        <a:latin typeface="Calibri" panose="020F0502020204030204" pitchFamily="34" charset="0"/>
                        <a:cs typeface="Arial" panose="020B0604020202020204" pitchFamily="34" charset="0"/>
                      </a:endParaRPr>
                    </a:p>
                  </a:txBody>
                  <a:tcPr marL="25400" marR="25400" marT="25400" marB="25400" anchor="ctr"/>
                </a:tc>
                <a:tc>
                  <a:txBody>
                    <a:bodyPr/>
                    <a:lstStyle/>
                    <a:p>
                      <a:pPr algn="ctr" rtl="0">
                        <a:lnSpc>
                          <a:spcPct val="107000"/>
                        </a:lnSpc>
                        <a:spcAft>
                          <a:spcPts val="0"/>
                        </a:spcAft>
                      </a:pPr>
                      <a:r>
                        <a:rPr lang="en-US" sz="1400" dirty="0">
                          <a:effectLst/>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25400" marR="25400" marT="25400" marB="25400" anchor="ctr"/>
                </a:tc>
                <a:extLst>
                  <a:ext uri="{0D108BD9-81ED-4DB2-BD59-A6C34878D82A}">
                    <a16:rowId xmlns:a16="http://schemas.microsoft.com/office/drawing/2014/main" val="1903267337"/>
                  </a:ext>
                </a:extLst>
              </a:tr>
            </a:tbl>
          </a:graphicData>
        </a:graphic>
      </p:graphicFrame>
      <p:sp>
        <p:nvSpPr>
          <p:cNvPr id="3" name="Rectangle 2">
            <a:extLst>
              <a:ext uri="{FF2B5EF4-FFF2-40B4-BE49-F238E27FC236}">
                <a16:creationId xmlns:a16="http://schemas.microsoft.com/office/drawing/2014/main" id="{D5A66CAB-1FD9-48ED-97E7-246C289109F3}"/>
              </a:ext>
            </a:extLst>
          </p:cNvPr>
          <p:cNvSpPr/>
          <p:nvPr/>
        </p:nvSpPr>
        <p:spPr>
          <a:xfrm>
            <a:off x="3047999" y="5743814"/>
            <a:ext cx="6096000" cy="670120"/>
          </a:xfrm>
          <a:prstGeom prst="rect">
            <a:avLst/>
          </a:prstGeom>
        </p:spPr>
        <p:txBody>
          <a:bodyPr>
            <a:spAutoFit/>
          </a:bodyPr>
          <a:lstStyle/>
          <a:p>
            <a:pPr algn="ctr" rtl="0">
              <a:lnSpc>
                <a:spcPct val="107000"/>
              </a:lnSpc>
              <a:spcAft>
                <a:spcPts val="0"/>
              </a:spcAft>
            </a:pPr>
            <a:r>
              <a:rPr lang="en-US" b="1" dirty="0">
                <a:solidFill>
                  <a:srgbClr val="000000"/>
                </a:solidFill>
                <a:latin typeface="Arial" panose="020B0604020202020204" pitchFamily="34" charset="0"/>
                <a:ea typeface="Times New Roman" panose="02020603050405020304" pitchFamily="18" charset="0"/>
                <a:cs typeface="Arial" panose="020B0604020202020204" pitchFamily="34" charset="0"/>
              </a:rPr>
              <a:t>Obviously, all of that would be designed per the Seatback design vision and guidelines.</a:t>
            </a:r>
            <a:endParaRPr lang="en-US" sz="1600" b="1"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B22159EC-D446-402B-9E74-99D85CE03200}"/>
              </a:ext>
            </a:extLst>
          </p:cNvPr>
          <p:cNvPicPr>
            <a:picLocks noChangeAspect="1"/>
          </p:cNvPicPr>
          <p:nvPr/>
        </p:nvPicPr>
        <p:blipFill>
          <a:blip r:embed="rId3"/>
          <a:stretch>
            <a:fillRect/>
          </a:stretch>
        </p:blipFill>
        <p:spPr>
          <a:xfrm>
            <a:off x="5544240" y="4960152"/>
            <a:ext cx="1476375" cy="533400"/>
          </a:xfrm>
          <a:prstGeom prst="rect">
            <a:avLst/>
          </a:prstGeom>
        </p:spPr>
      </p:pic>
      <p:pic>
        <p:nvPicPr>
          <p:cNvPr id="5" name="Picture 4">
            <a:extLst>
              <a:ext uri="{FF2B5EF4-FFF2-40B4-BE49-F238E27FC236}">
                <a16:creationId xmlns:a16="http://schemas.microsoft.com/office/drawing/2014/main" id="{FA9CEC11-79C9-49CD-8874-DEAF734D8F96}"/>
              </a:ext>
            </a:extLst>
          </p:cNvPr>
          <p:cNvPicPr>
            <a:picLocks noChangeAspect="1"/>
          </p:cNvPicPr>
          <p:nvPr/>
        </p:nvPicPr>
        <p:blipFill>
          <a:blip r:embed="rId4"/>
          <a:stretch>
            <a:fillRect/>
          </a:stretch>
        </p:blipFill>
        <p:spPr>
          <a:xfrm>
            <a:off x="-1" y="0"/>
            <a:ext cx="12192000" cy="6858000"/>
          </a:xfrm>
          <a:prstGeom prst="rect">
            <a:avLst/>
          </a:prstGeom>
        </p:spPr>
      </p:pic>
      <p:sp>
        <p:nvSpPr>
          <p:cNvPr id="6" name="TextBox 5">
            <a:extLst>
              <a:ext uri="{FF2B5EF4-FFF2-40B4-BE49-F238E27FC236}">
                <a16:creationId xmlns:a16="http://schemas.microsoft.com/office/drawing/2014/main" id="{3F0625D5-1422-478C-9816-957E01DD84D7}"/>
              </a:ext>
            </a:extLst>
          </p:cNvPr>
          <p:cNvSpPr txBox="1"/>
          <p:nvPr/>
        </p:nvSpPr>
        <p:spPr>
          <a:xfrm>
            <a:off x="1112667" y="1610924"/>
            <a:ext cx="3551068" cy="646331"/>
          </a:xfrm>
          <a:prstGeom prst="rect">
            <a:avLst/>
          </a:prstGeom>
          <a:solidFill>
            <a:schemeClr val="bg1"/>
          </a:solidFill>
        </p:spPr>
        <p:txBody>
          <a:bodyPr wrap="square" rtlCol="1">
            <a:spAutoFit/>
          </a:bodyPr>
          <a:lstStyle/>
          <a:p>
            <a:pPr algn="ctr"/>
            <a:r>
              <a:rPr lang="en-US" dirty="0"/>
              <a:t>Discover everything you can do with Seatback today!</a:t>
            </a:r>
            <a:endParaRPr lang="he-IL" dirty="0"/>
          </a:p>
        </p:txBody>
      </p:sp>
      <p:sp>
        <p:nvSpPr>
          <p:cNvPr id="11" name="TextBox 10">
            <a:extLst>
              <a:ext uri="{FF2B5EF4-FFF2-40B4-BE49-F238E27FC236}">
                <a16:creationId xmlns:a16="http://schemas.microsoft.com/office/drawing/2014/main" id="{51415CC6-22B2-489D-9037-2612FA23F716}"/>
              </a:ext>
            </a:extLst>
          </p:cNvPr>
          <p:cNvSpPr txBox="1"/>
          <p:nvPr/>
        </p:nvSpPr>
        <p:spPr>
          <a:xfrm>
            <a:off x="1057922" y="1630635"/>
            <a:ext cx="3660558" cy="923330"/>
          </a:xfrm>
          <a:prstGeom prst="rect">
            <a:avLst/>
          </a:prstGeom>
          <a:solidFill>
            <a:schemeClr val="bg1"/>
          </a:solidFill>
        </p:spPr>
        <p:txBody>
          <a:bodyPr wrap="square" rtlCol="1">
            <a:spAutoFit/>
          </a:bodyPr>
          <a:lstStyle/>
          <a:p>
            <a:pPr algn="ctr"/>
            <a:r>
              <a:rPr lang="en-US" dirty="0"/>
              <a:t>Discover everything you can do with Seatback today!</a:t>
            </a:r>
            <a:endParaRPr lang="he-IL" dirty="0"/>
          </a:p>
          <a:p>
            <a:pPr algn="ctr"/>
            <a:endParaRPr lang="he-IL" dirty="0"/>
          </a:p>
        </p:txBody>
      </p:sp>
      <p:sp>
        <p:nvSpPr>
          <p:cNvPr id="12" name="TextBox 11">
            <a:extLst>
              <a:ext uri="{FF2B5EF4-FFF2-40B4-BE49-F238E27FC236}">
                <a16:creationId xmlns:a16="http://schemas.microsoft.com/office/drawing/2014/main" id="{E1CE4BD7-F36A-4E09-9FD6-4817D04487ED}"/>
              </a:ext>
            </a:extLst>
          </p:cNvPr>
          <p:cNvSpPr txBox="1"/>
          <p:nvPr/>
        </p:nvSpPr>
        <p:spPr>
          <a:xfrm>
            <a:off x="1410203" y="5033920"/>
            <a:ext cx="4134036" cy="553998"/>
          </a:xfrm>
          <a:prstGeom prst="rect">
            <a:avLst/>
          </a:prstGeom>
          <a:solidFill>
            <a:srgbClr val="373656"/>
          </a:solidFill>
        </p:spPr>
        <p:txBody>
          <a:bodyPr wrap="square" rtlCol="1">
            <a:spAutoFit/>
          </a:bodyPr>
          <a:lstStyle/>
          <a:p>
            <a:pPr algn="l"/>
            <a:r>
              <a:rPr lang="en-US" sz="1500" dirty="0">
                <a:solidFill>
                  <a:schemeClr val="bg1"/>
                </a:solidFill>
              </a:rPr>
              <a:t>Experience the improvements in employees health metrics within days!</a:t>
            </a:r>
            <a:endParaRPr lang="he-IL" sz="1500" dirty="0">
              <a:solidFill>
                <a:schemeClr val="bg1"/>
              </a:solidFill>
            </a:endParaRPr>
          </a:p>
        </p:txBody>
      </p:sp>
    </p:spTree>
    <p:extLst>
      <p:ext uri="{BB962C8B-B14F-4D97-AF65-F5344CB8AC3E}">
        <p14:creationId xmlns:p14="http://schemas.microsoft.com/office/powerpoint/2010/main" val="1464931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60DEB0F8-39AD-48B8-BF19-2D8264C4D8BD}"/>
              </a:ext>
            </a:extLst>
          </p:cNvPr>
          <p:cNvSpPr/>
          <p:nvPr/>
        </p:nvSpPr>
        <p:spPr>
          <a:xfrm>
            <a:off x="2272683" y="2370338"/>
            <a:ext cx="8620217" cy="3462292"/>
          </a:xfrm>
          <a:prstGeom prst="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מלבן 1">
            <a:extLst>
              <a:ext uri="{FF2B5EF4-FFF2-40B4-BE49-F238E27FC236}">
                <a16:creationId xmlns:a16="http://schemas.microsoft.com/office/drawing/2014/main" id="{E75462EC-B886-404D-9B32-F4D40E79E2FC}"/>
              </a:ext>
            </a:extLst>
          </p:cNvPr>
          <p:cNvSpPr/>
          <p:nvPr/>
        </p:nvSpPr>
        <p:spPr>
          <a:xfrm>
            <a:off x="3557131" y="1215778"/>
            <a:ext cx="6096000" cy="369332"/>
          </a:xfrm>
          <a:prstGeom prst="rect">
            <a:avLst/>
          </a:prstGeom>
        </p:spPr>
        <p:txBody>
          <a:bodyPr>
            <a:spAutoFit/>
          </a:bodyPr>
          <a:lstStyle/>
          <a:p>
            <a:pPr algn="ctr" rtl="0"/>
            <a:r>
              <a:rPr lang="en-US" dirty="0">
                <a:latin typeface="Montserrat" panose="00000500000000000000" pitchFamily="2" charset="0"/>
              </a:rPr>
              <a:t>Seatback Website - Corporate wellness system</a:t>
            </a:r>
            <a:endParaRPr lang="en-US" dirty="0"/>
          </a:p>
        </p:txBody>
      </p:sp>
      <p:pic>
        <p:nvPicPr>
          <p:cNvPr id="7" name="תמונה 3">
            <a:extLst>
              <a:ext uri="{FF2B5EF4-FFF2-40B4-BE49-F238E27FC236}">
                <a16:creationId xmlns:a16="http://schemas.microsoft.com/office/drawing/2014/main" id="{8BF068AC-6D37-4808-99BE-400B603DC231}"/>
              </a:ext>
            </a:extLst>
          </p:cNvPr>
          <p:cNvPicPr>
            <a:picLocks noChangeAspect="1"/>
          </p:cNvPicPr>
          <p:nvPr/>
        </p:nvPicPr>
        <p:blipFill>
          <a:blip r:embed="rId2"/>
          <a:stretch>
            <a:fillRect/>
          </a:stretch>
        </p:blipFill>
        <p:spPr>
          <a:xfrm>
            <a:off x="0" y="-4069118"/>
            <a:ext cx="12192000" cy="6838950"/>
          </a:xfrm>
          <a:prstGeom prst="rect">
            <a:avLst/>
          </a:prstGeom>
        </p:spPr>
      </p:pic>
      <p:sp>
        <p:nvSpPr>
          <p:cNvPr id="3" name="Oval 2">
            <a:extLst>
              <a:ext uri="{FF2B5EF4-FFF2-40B4-BE49-F238E27FC236}">
                <a16:creationId xmlns:a16="http://schemas.microsoft.com/office/drawing/2014/main" id="{0DA38FB6-942E-4EEB-9A14-FF65742354F6}"/>
              </a:ext>
            </a:extLst>
          </p:cNvPr>
          <p:cNvSpPr/>
          <p:nvPr/>
        </p:nvSpPr>
        <p:spPr>
          <a:xfrm>
            <a:off x="5228948" y="2836416"/>
            <a:ext cx="2459114" cy="2317072"/>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5" name="Isosceles Triangle 4">
            <a:extLst>
              <a:ext uri="{FF2B5EF4-FFF2-40B4-BE49-F238E27FC236}">
                <a16:creationId xmlns:a16="http://schemas.microsoft.com/office/drawing/2014/main" id="{70BAAEAA-5935-4EED-836C-2221C6B50037}"/>
              </a:ext>
            </a:extLst>
          </p:cNvPr>
          <p:cNvSpPr/>
          <p:nvPr/>
        </p:nvSpPr>
        <p:spPr>
          <a:xfrm rot="5400000">
            <a:off x="6070918" y="3403035"/>
            <a:ext cx="1233997" cy="1183834"/>
          </a:xfrm>
          <a:prstGeom prst="triangl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pic>
        <p:nvPicPr>
          <p:cNvPr id="12" name="תמונה 3">
            <a:extLst>
              <a:ext uri="{FF2B5EF4-FFF2-40B4-BE49-F238E27FC236}">
                <a16:creationId xmlns:a16="http://schemas.microsoft.com/office/drawing/2014/main" id="{B41CEC4A-2272-47E7-9917-10F9936F50F1}"/>
              </a:ext>
            </a:extLst>
          </p:cNvPr>
          <p:cNvPicPr>
            <a:picLocks noChangeAspect="1"/>
          </p:cNvPicPr>
          <p:nvPr/>
        </p:nvPicPr>
        <p:blipFill>
          <a:blip r:embed="rId3"/>
          <a:stretch>
            <a:fillRect/>
          </a:stretch>
        </p:blipFill>
        <p:spPr>
          <a:xfrm>
            <a:off x="6378606" y="-2315437"/>
            <a:ext cx="4321660" cy="3776209"/>
          </a:xfrm>
          <a:prstGeom prst="rect">
            <a:avLst/>
          </a:prstGeom>
        </p:spPr>
      </p:pic>
      <p:sp>
        <p:nvSpPr>
          <p:cNvPr id="10" name="TextBox 9">
            <a:extLst>
              <a:ext uri="{FF2B5EF4-FFF2-40B4-BE49-F238E27FC236}">
                <a16:creationId xmlns:a16="http://schemas.microsoft.com/office/drawing/2014/main" id="{F120A318-DBB1-4648-916A-201E82509573}"/>
              </a:ext>
            </a:extLst>
          </p:cNvPr>
          <p:cNvSpPr txBox="1"/>
          <p:nvPr/>
        </p:nvSpPr>
        <p:spPr>
          <a:xfrm>
            <a:off x="1018262" y="-214985"/>
            <a:ext cx="4210686" cy="2585323"/>
          </a:xfrm>
          <a:prstGeom prst="rect">
            <a:avLst/>
          </a:prstGeom>
          <a:noFill/>
        </p:spPr>
        <p:txBody>
          <a:bodyPr wrap="square" rtlCol="1">
            <a:spAutoFit/>
          </a:bodyPr>
          <a:lstStyle/>
          <a:p>
            <a:pPr algn="ctr"/>
            <a:r>
              <a:rPr lang="en-US" dirty="0"/>
              <a:t>And simply being directed to the ‘Seatback+’ film</a:t>
            </a:r>
          </a:p>
          <a:p>
            <a:endParaRPr lang="en-US" dirty="0"/>
          </a:p>
          <a:p>
            <a:pPr algn="ctr"/>
            <a:r>
              <a:rPr lang="en-US" dirty="0"/>
              <a:t>Elements from the ‘GIF’ of the guy from above will go down in a beautiful animation and will ‘sit’ on the film – to encourage the user to see the film.</a:t>
            </a:r>
            <a:br>
              <a:rPr lang="en-US" dirty="0"/>
            </a:br>
            <a:br>
              <a:rPr lang="en-US" dirty="0"/>
            </a:br>
            <a:r>
              <a:rPr lang="en-US" dirty="0"/>
              <a:t>***</a:t>
            </a:r>
            <a:r>
              <a:rPr lang="en-US" b="1" dirty="0"/>
              <a:t>Like in Monday.com first website scroll</a:t>
            </a:r>
            <a:endParaRPr lang="en-US" dirty="0"/>
          </a:p>
        </p:txBody>
      </p:sp>
      <p:cxnSp>
        <p:nvCxnSpPr>
          <p:cNvPr id="13" name="Straight Connector 12">
            <a:extLst>
              <a:ext uri="{FF2B5EF4-FFF2-40B4-BE49-F238E27FC236}">
                <a16:creationId xmlns:a16="http://schemas.microsoft.com/office/drawing/2014/main" id="{44140D5A-4AF8-4E5F-A8C9-201343DAE2E1}"/>
              </a:ext>
            </a:extLst>
          </p:cNvPr>
          <p:cNvCxnSpPr/>
          <p:nvPr/>
        </p:nvCxnSpPr>
        <p:spPr>
          <a:xfrm>
            <a:off x="0" y="6338656"/>
            <a:ext cx="1219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2CA1E28-B081-4508-AABE-D409C3FD71DA}"/>
              </a:ext>
            </a:extLst>
          </p:cNvPr>
          <p:cNvCxnSpPr/>
          <p:nvPr/>
        </p:nvCxnSpPr>
        <p:spPr>
          <a:xfrm>
            <a:off x="-1" y="6491056"/>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Arrow: Down 13">
            <a:extLst>
              <a:ext uri="{FF2B5EF4-FFF2-40B4-BE49-F238E27FC236}">
                <a16:creationId xmlns:a16="http://schemas.microsoft.com/office/drawing/2014/main" id="{A759840F-6B80-40CA-87FF-F0DFE9F1B947}"/>
              </a:ext>
            </a:extLst>
          </p:cNvPr>
          <p:cNvSpPr/>
          <p:nvPr/>
        </p:nvSpPr>
        <p:spPr>
          <a:xfrm>
            <a:off x="5780842" y="5990417"/>
            <a:ext cx="630314" cy="696478"/>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5" name="Picture 14">
            <a:extLst>
              <a:ext uri="{FF2B5EF4-FFF2-40B4-BE49-F238E27FC236}">
                <a16:creationId xmlns:a16="http://schemas.microsoft.com/office/drawing/2014/main" id="{7E4118F5-8744-4EF1-8AB7-D29DBA2E8D74}"/>
              </a:ext>
            </a:extLst>
          </p:cNvPr>
          <p:cNvPicPr>
            <a:picLocks noChangeAspect="1"/>
          </p:cNvPicPr>
          <p:nvPr/>
        </p:nvPicPr>
        <p:blipFill rotWithShape="1">
          <a:blip r:embed="rId4">
            <a:extLst>
              <a:ext uri="{28A0092B-C50C-407E-A947-70E740481C1C}">
                <a14:useLocalDpi xmlns:a14="http://schemas.microsoft.com/office/drawing/2010/main" val="0"/>
              </a:ext>
            </a:extLst>
          </a:blip>
          <a:srcRect l="8554" t="32691" b="8468"/>
          <a:stretch/>
        </p:blipFill>
        <p:spPr>
          <a:xfrm>
            <a:off x="5236943" y="-3402274"/>
            <a:ext cx="6255194" cy="5693131"/>
          </a:xfrm>
          <a:prstGeom prst="rect">
            <a:avLst/>
          </a:prstGeom>
        </p:spPr>
      </p:pic>
      <p:sp>
        <p:nvSpPr>
          <p:cNvPr id="16" name="Arrow: Down 15">
            <a:extLst>
              <a:ext uri="{FF2B5EF4-FFF2-40B4-BE49-F238E27FC236}">
                <a16:creationId xmlns:a16="http://schemas.microsoft.com/office/drawing/2014/main" id="{2139667B-BD43-48A5-830C-80006905FAA2}"/>
              </a:ext>
            </a:extLst>
          </p:cNvPr>
          <p:cNvSpPr/>
          <p:nvPr/>
        </p:nvSpPr>
        <p:spPr>
          <a:xfrm>
            <a:off x="6143348" y="1460796"/>
            <a:ext cx="630314" cy="696478"/>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382407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78C50C8-B6E0-4067-A378-BEBEF8545CBC}"/>
              </a:ext>
            </a:extLst>
          </p:cNvPr>
          <p:cNvCxnSpPr/>
          <p:nvPr/>
        </p:nvCxnSpPr>
        <p:spPr>
          <a:xfrm>
            <a:off x="0" y="346229"/>
            <a:ext cx="1219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B754C62-490E-4313-9CB9-40F237798F78}"/>
              </a:ext>
            </a:extLst>
          </p:cNvPr>
          <p:cNvCxnSpPr/>
          <p:nvPr/>
        </p:nvCxnSpPr>
        <p:spPr>
          <a:xfrm>
            <a:off x="0" y="196788"/>
            <a:ext cx="1219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51F314E-CDF4-4C01-8463-51B269374600}"/>
              </a:ext>
            </a:extLst>
          </p:cNvPr>
          <p:cNvCxnSpPr/>
          <p:nvPr/>
        </p:nvCxnSpPr>
        <p:spPr>
          <a:xfrm>
            <a:off x="0" y="1945689"/>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2771EEB-7CFB-4FC2-A64F-CD4A104BC85B}"/>
              </a:ext>
            </a:extLst>
          </p:cNvPr>
          <p:cNvPicPr>
            <a:picLocks noChangeAspect="1"/>
          </p:cNvPicPr>
          <p:nvPr/>
        </p:nvPicPr>
        <p:blipFill>
          <a:blip r:embed="rId2"/>
          <a:stretch>
            <a:fillRect/>
          </a:stretch>
        </p:blipFill>
        <p:spPr>
          <a:xfrm>
            <a:off x="152400" y="1945689"/>
            <a:ext cx="12039600" cy="2838450"/>
          </a:xfrm>
          <a:prstGeom prst="rect">
            <a:avLst/>
          </a:prstGeom>
        </p:spPr>
      </p:pic>
      <p:sp>
        <p:nvSpPr>
          <p:cNvPr id="11" name="TextBox 10">
            <a:extLst>
              <a:ext uri="{FF2B5EF4-FFF2-40B4-BE49-F238E27FC236}">
                <a16:creationId xmlns:a16="http://schemas.microsoft.com/office/drawing/2014/main" id="{927F1782-1FE0-4239-87AF-37022AB7B1A5}"/>
              </a:ext>
            </a:extLst>
          </p:cNvPr>
          <p:cNvSpPr txBox="1"/>
          <p:nvPr/>
        </p:nvSpPr>
        <p:spPr>
          <a:xfrm>
            <a:off x="3748707" y="838775"/>
            <a:ext cx="4694586" cy="1077218"/>
          </a:xfrm>
          <a:prstGeom prst="rect">
            <a:avLst/>
          </a:prstGeom>
          <a:noFill/>
        </p:spPr>
        <p:txBody>
          <a:bodyPr wrap="square" rtlCol="1">
            <a:spAutoFit/>
          </a:bodyPr>
          <a:lstStyle/>
          <a:p>
            <a:pPr algn="ctr"/>
            <a:r>
              <a:rPr lang="en-US" sz="2800" dirty="0"/>
              <a:t>Our customers and partners </a:t>
            </a:r>
            <a:br>
              <a:rPr lang="en-US" dirty="0"/>
            </a:br>
            <a:br>
              <a:rPr lang="en-US" dirty="0"/>
            </a:br>
            <a:r>
              <a:rPr lang="en-US" dirty="0"/>
              <a:t>(moving animation of logos) like in Monday.com</a:t>
            </a:r>
            <a:endParaRPr lang="he-IL" dirty="0"/>
          </a:p>
        </p:txBody>
      </p:sp>
      <p:sp>
        <p:nvSpPr>
          <p:cNvPr id="12" name="Arrow: Down 11">
            <a:extLst>
              <a:ext uri="{FF2B5EF4-FFF2-40B4-BE49-F238E27FC236}">
                <a16:creationId xmlns:a16="http://schemas.microsoft.com/office/drawing/2014/main" id="{5D47F50C-ADA7-40C7-B502-793F9902266A}"/>
              </a:ext>
            </a:extLst>
          </p:cNvPr>
          <p:cNvSpPr/>
          <p:nvPr/>
        </p:nvSpPr>
        <p:spPr>
          <a:xfrm>
            <a:off x="5780843" y="5964734"/>
            <a:ext cx="630314" cy="696478"/>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118701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D3C8E58-CF99-4EE6-BD1B-8EC6AF838382}"/>
              </a:ext>
            </a:extLst>
          </p:cNvPr>
          <p:cNvSpPr/>
          <p:nvPr/>
        </p:nvSpPr>
        <p:spPr>
          <a:xfrm>
            <a:off x="2457635" y="319596"/>
            <a:ext cx="7276730" cy="1200329"/>
          </a:xfrm>
          <a:prstGeom prst="rect">
            <a:avLst/>
          </a:prstGeom>
        </p:spPr>
        <p:txBody>
          <a:bodyPr wrap="square">
            <a:spAutoFit/>
          </a:bodyPr>
          <a:lstStyle/>
          <a:p>
            <a:pPr algn="ctr"/>
            <a:r>
              <a:rPr lang="en-US" dirty="0">
                <a:solidFill>
                  <a:srgbClr val="000000"/>
                </a:solidFill>
                <a:latin typeface="Arial" panose="020B0604020202020204" pitchFamily="34" charset="0"/>
                <a:ea typeface="Times New Roman" panose="02020603050405020304" pitchFamily="18" charset="0"/>
              </a:rPr>
              <a:t>Scrolling down, the user will see our products overview and how they integrate with the Seatback + platform and together are the perfect holistic solution for organizations to make the transformation Corporate Health Leaders with these main key selling points:</a:t>
            </a:r>
            <a:endParaRPr lang="he-IL" dirty="0"/>
          </a:p>
        </p:txBody>
      </p:sp>
      <p:pic>
        <p:nvPicPr>
          <p:cNvPr id="15" name="Picture 14">
            <a:extLst>
              <a:ext uri="{FF2B5EF4-FFF2-40B4-BE49-F238E27FC236}">
                <a16:creationId xmlns:a16="http://schemas.microsoft.com/office/drawing/2014/main" id="{6EC1C157-8F62-4AB1-A487-E4307E36AFF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1418" y="1677880"/>
            <a:ext cx="7789163" cy="4492101"/>
          </a:xfrm>
          <a:prstGeom prst="rect">
            <a:avLst/>
          </a:prstGeom>
          <a:noFill/>
          <a:ln>
            <a:noFill/>
          </a:ln>
        </p:spPr>
      </p:pic>
      <p:sp>
        <p:nvSpPr>
          <p:cNvPr id="16" name="Arrow: Down 15">
            <a:extLst>
              <a:ext uri="{FF2B5EF4-FFF2-40B4-BE49-F238E27FC236}">
                <a16:creationId xmlns:a16="http://schemas.microsoft.com/office/drawing/2014/main" id="{A1636ACB-2CC5-4336-BCD7-590BEDDCC0D2}"/>
              </a:ext>
            </a:extLst>
          </p:cNvPr>
          <p:cNvSpPr/>
          <p:nvPr/>
        </p:nvSpPr>
        <p:spPr>
          <a:xfrm>
            <a:off x="5780842" y="6070316"/>
            <a:ext cx="630314" cy="696478"/>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650408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5D0075-9809-43D7-AE9D-D4A2BBED07C0}"/>
              </a:ext>
            </a:extLst>
          </p:cNvPr>
          <p:cNvSpPr/>
          <p:nvPr/>
        </p:nvSpPr>
        <p:spPr>
          <a:xfrm>
            <a:off x="3110144" y="700491"/>
            <a:ext cx="6096000" cy="5999335"/>
          </a:xfrm>
          <a:prstGeom prst="rect">
            <a:avLst/>
          </a:prstGeom>
        </p:spPr>
        <p:txBody>
          <a:bodyPr>
            <a:spAutoFit/>
          </a:bodyPr>
          <a:lstStyle/>
          <a:p>
            <a:pPr algn="l" rtl="0">
              <a:lnSpc>
                <a:spcPct val="107000"/>
              </a:lnSpc>
              <a:spcAft>
                <a:spcPts val="0"/>
              </a:spcAft>
            </a:pPr>
            <a:r>
              <a:rPr lang="en-US" dirty="0">
                <a:latin typeface="Times New Roman" panose="02020603050405020304" pitchFamily="18" charset="0"/>
                <a:ea typeface="Times New Roman" panose="02020603050405020304" pitchFamily="18" charset="0"/>
                <a:cs typeface="Arial" panose="020B0604020202020204" pitchFamily="34" charset="0"/>
              </a:rPr>
              <a:t> </a:t>
            </a:r>
            <a:endParaRPr lang="en-US" dirty="0">
              <a:latin typeface="Calibri" panose="020F0502020204030204" pitchFamily="34" charset="0"/>
              <a:ea typeface="Calibri" panose="020F0502020204030204" pitchFamily="34" charset="0"/>
              <a:cs typeface="Arial" panose="020B0604020202020204" pitchFamily="34" charset="0"/>
            </a:endParaRPr>
          </a:p>
          <a:p>
            <a:pPr algn="ctr" rtl="0">
              <a:lnSpc>
                <a:spcPct val="107000"/>
              </a:lnSpc>
              <a:spcAft>
                <a:spcPts val="0"/>
              </a:spcAft>
            </a:pP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CONTENT</a:t>
            </a:r>
            <a:b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br>
            <a:r>
              <a:rPr lang="en-US" dirty="0" err="1">
                <a:solidFill>
                  <a:srgbClr val="000000"/>
                </a:solidFill>
                <a:latin typeface="Arial" panose="020B0604020202020204" pitchFamily="34" charset="0"/>
                <a:ea typeface="Times New Roman" panose="02020603050405020304" pitchFamily="18" charset="0"/>
                <a:cs typeface="Arial" panose="020B0604020202020204" pitchFamily="34" charset="0"/>
              </a:rPr>
              <a:t>CONTENT</a:t>
            </a:r>
            <a:endParaRPr lang="en-US"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0"/>
              </a:spcAft>
            </a:pPr>
            <a:r>
              <a:rPr lang="en-US" dirty="0">
                <a:latin typeface="Times New Roman" panose="02020603050405020304" pitchFamily="18" charset="0"/>
                <a:ea typeface="Times New Roman" panose="02020603050405020304" pitchFamily="18" charset="0"/>
                <a:cs typeface="Arial" panose="020B0604020202020204" pitchFamily="34" charset="0"/>
              </a:rPr>
              <a:t> </a:t>
            </a:r>
          </a:p>
          <a:p>
            <a:pPr algn="l" rtl="0">
              <a:lnSpc>
                <a:spcPct val="107000"/>
              </a:lnSpc>
              <a:spcAft>
                <a:spcPts val="0"/>
              </a:spcAft>
            </a:pPr>
            <a:endParaRPr lang="en-US" dirty="0">
              <a:latin typeface="Times New Roman" panose="02020603050405020304" pitchFamily="18" charset="0"/>
              <a:ea typeface="Calibri" panose="020F0502020204030204" pitchFamily="34" charset="0"/>
              <a:cs typeface="Arial" panose="020B0604020202020204" pitchFamily="34" charset="0"/>
            </a:endParaRPr>
          </a:p>
          <a:p>
            <a:pPr algn="l" rtl="0">
              <a:lnSpc>
                <a:spcPct val="107000"/>
              </a:lnSpc>
              <a:spcAft>
                <a:spcPts val="0"/>
              </a:spcAft>
            </a:pPr>
            <a:endParaRPr lang="en-US" dirty="0">
              <a:latin typeface="Calibri" panose="020F0502020204030204" pitchFamily="34" charset="0"/>
              <a:ea typeface="Calibri" panose="020F0502020204030204" pitchFamily="34" charset="0"/>
              <a:cs typeface="Arial" panose="020B0604020202020204" pitchFamily="34" charset="0"/>
            </a:endParaRPr>
          </a:p>
          <a:p>
            <a:pPr rtl="0">
              <a:lnSpc>
                <a:spcPct val="107000"/>
              </a:lnSpc>
            </a:pPr>
            <a:endPar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rtl="0">
              <a:lnSpc>
                <a:spcPct val="107000"/>
              </a:lnSpc>
            </a:pPr>
            <a:endPar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algn="l" rtl="0">
              <a:lnSpc>
                <a:spcPct val="107000"/>
              </a:lnSpc>
              <a:spcAft>
                <a:spcPts val="0"/>
              </a:spcAft>
            </a:pPr>
            <a:r>
              <a:rPr lang="en-US" dirty="0">
                <a:latin typeface="Times New Roman" panose="02020603050405020304" pitchFamily="18" charset="0"/>
                <a:ea typeface="Times New Roman" panose="02020603050405020304" pitchFamily="18" charset="0"/>
                <a:cs typeface="Arial" panose="020B0604020202020204" pitchFamily="34" charset="0"/>
              </a:rPr>
              <a:t> </a:t>
            </a:r>
            <a:endParaRPr lang="en-US" dirty="0">
              <a:latin typeface="Calibri" panose="020F0502020204030204" pitchFamily="34" charset="0"/>
              <a:ea typeface="Calibri" panose="020F0502020204030204" pitchFamily="34" charset="0"/>
              <a:cs typeface="Arial" panose="020B0604020202020204" pitchFamily="34" charset="0"/>
            </a:endParaRPr>
          </a:p>
          <a:p>
            <a:pPr algn="ctr" rtl="0">
              <a:lnSpc>
                <a:spcPct val="107000"/>
              </a:lnSpc>
              <a:spcAft>
                <a:spcPts val="0"/>
              </a:spcAft>
            </a:pP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CONTENT</a:t>
            </a:r>
            <a:endParaRPr lang="en-US" dirty="0">
              <a:latin typeface="Calibri" panose="020F0502020204030204" pitchFamily="34" charset="0"/>
              <a:ea typeface="Calibri" panose="020F0502020204030204" pitchFamily="34" charset="0"/>
              <a:cs typeface="Arial" panose="020B0604020202020204" pitchFamily="34" charset="0"/>
            </a:endParaRPr>
          </a:p>
          <a:p>
            <a:pPr algn="ctr" rtl="0">
              <a:lnSpc>
                <a:spcPct val="107000"/>
              </a:lnSpc>
              <a:spcAft>
                <a:spcPts val="0"/>
              </a:spcAft>
            </a:pP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CONTENT</a:t>
            </a:r>
            <a:endParaRPr lang="en-US" dirty="0">
              <a:latin typeface="Calibri" panose="020F0502020204030204" pitchFamily="34" charset="0"/>
              <a:ea typeface="Calibri" panose="020F0502020204030204" pitchFamily="34" charset="0"/>
              <a:cs typeface="Arial" panose="020B0604020202020204" pitchFamily="34" charset="0"/>
            </a:endParaRPr>
          </a:p>
          <a:p>
            <a:pPr algn="ctr" rtl="0">
              <a:lnSpc>
                <a:spcPct val="107000"/>
              </a:lnSpc>
              <a:spcAft>
                <a:spcPts val="0"/>
              </a:spcAft>
            </a:pP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CONTENT</a:t>
            </a:r>
          </a:p>
          <a:p>
            <a:pPr algn="ctr" rtl="0">
              <a:lnSpc>
                <a:spcPct val="107000"/>
              </a:lnSpc>
              <a:spcAft>
                <a:spcPts val="0"/>
              </a:spcAft>
            </a:pPr>
            <a:endParaRPr lang="en-US"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algn="ctr" rtl="0">
              <a:lnSpc>
                <a:spcPct val="107000"/>
              </a:lnSpc>
              <a:spcAft>
                <a:spcPts val="0"/>
              </a:spcAft>
            </a:pPr>
            <a:endParaRPr lang="en-US"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0"/>
              </a:spcAft>
            </a:pPr>
            <a:r>
              <a:rPr lang="en-US" dirty="0">
                <a:latin typeface="Times New Roman" panose="02020603050405020304" pitchFamily="18" charset="0"/>
                <a:ea typeface="Times New Roman" panose="02020603050405020304" pitchFamily="18" charset="0"/>
                <a:cs typeface="Arial" panose="020B0604020202020204" pitchFamily="34" charset="0"/>
              </a:rPr>
              <a:t> </a:t>
            </a:r>
            <a:endParaRPr lang="en-US"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0"/>
              </a:spcAft>
            </a:pPr>
            <a:r>
              <a:rPr lang="en-US" dirty="0">
                <a:latin typeface="Times New Roman" panose="02020603050405020304" pitchFamily="18" charset="0"/>
                <a:ea typeface="Times New Roman" panose="02020603050405020304" pitchFamily="18" charset="0"/>
                <a:cs typeface="Arial" panose="020B0604020202020204" pitchFamily="34" charset="0"/>
              </a:rPr>
              <a:t> </a:t>
            </a:r>
          </a:p>
          <a:p>
            <a:pPr algn="l" rtl="0">
              <a:lnSpc>
                <a:spcPct val="107000"/>
              </a:lnSpc>
              <a:spcAft>
                <a:spcPts val="0"/>
              </a:spcAft>
            </a:pPr>
            <a:endParaRPr lang="en-US" dirty="0">
              <a:latin typeface="Calibri" panose="020F0502020204030204" pitchFamily="34" charset="0"/>
              <a:ea typeface="Calibri" panose="020F0502020204030204" pitchFamily="34" charset="0"/>
              <a:cs typeface="Arial" panose="020B0604020202020204" pitchFamily="34" charset="0"/>
            </a:endParaRPr>
          </a:p>
          <a:p>
            <a:pPr algn="ctr" rtl="0">
              <a:lnSpc>
                <a:spcPct val="107000"/>
              </a:lnSpc>
              <a:spcAft>
                <a:spcPts val="0"/>
              </a:spcAft>
            </a:pP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CONTENT </a:t>
            </a:r>
            <a:endParaRPr lang="en-US" dirty="0">
              <a:latin typeface="Calibri" panose="020F0502020204030204" pitchFamily="34" charset="0"/>
              <a:ea typeface="Calibri" panose="020F0502020204030204" pitchFamily="34" charset="0"/>
              <a:cs typeface="Arial" panose="020B0604020202020204" pitchFamily="34" charset="0"/>
            </a:endParaRPr>
          </a:p>
          <a:p>
            <a:pPr algn="ctr" rtl="0">
              <a:lnSpc>
                <a:spcPct val="107000"/>
              </a:lnSpc>
              <a:spcAft>
                <a:spcPts val="0"/>
              </a:spcAft>
            </a:pP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CONTENT</a:t>
            </a:r>
            <a:endParaRPr lang="en-US"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0"/>
              </a:spcAft>
            </a:pPr>
            <a:r>
              <a:rPr lang="en-US" dirty="0">
                <a:latin typeface="Times New Roman" panose="02020603050405020304" pitchFamily="18" charset="0"/>
                <a:ea typeface="Times New Roman" panose="02020603050405020304" pitchFamily="18" charset="0"/>
                <a:cs typeface="Arial" panose="020B0604020202020204" pitchFamily="34" charset="0"/>
              </a:rPr>
              <a:t> </a:t>
            </a:r>
            <a:endParaRPr lang="he-IL" dirty="0"/>
          </a:p>
        </p:txBody>
      </p:sp>
      <p:sp>
        <p:nvSpPr>
          <p:cNvPr id="5" name="object 3">
            <a:extLst>
              <a:ext uri="{FF2B5EF4-FFF2-40B4-BE49-F238E27FC236}">
                <a16:creationId xmlns:a16="http://schemas.microsoft.com/office/drawing/2014/main" id="{C4B5AAFA-F3C2-49AA-9055-F04CC8F4F900}"/>
              </a:ext>
            </a:extLst>
          </p:cNvPr>
          <p:cNvSpPr/>
          <p:nvPr/>
        </p:nvSpPr>
        <p:spPr>
          <a:xfrm>
            <a:off x="3855172" y="158174"/>
            <a:ext cx="1511004" cy="2296086"/>
          </a:xfrm>
          <a:prstGeom prst="rect">
            <a:avLst/>
          </a:prstGeom>
          <a:blipFill>
            <a:blip r:embed="rId2" cstate="print"/>
            <a:stretch>
              <a:fillRect/>
            </a:stretch>
          </a:blipFill>
        </p:spPr>
        <p:txBody>
          <a:bodyPr wrap="square" lIns="0" tIns="0" rIns="0" bIns="0" rtlCol="0"/>
          <a:lstStyle/>
          <a:p>
            <a:endParaRPr dirty="0"/>
          </a:p>
        </p:txBody>
      </p:sp>
      <p:pic>
        <p:nvPicPr>
          <p:cNvPr id="6" name="תמונה 26">
            <a:extLst>
              <a:ext uri="{FF2B5EF4-FFF2-40B4-BE49-F238E27FC236}">
                <a16:creationId xmlns:a16="http://schemas.microsoft.com/office/drawing/2014/main" id="{2AC2723B-569F-4D48-8726-C9BAF412243F}"/>
              </a:ext>
            </a:extLst>
          </p:cNvPr>
          <p:cNvPicPr>
            <a:picLocks noChangeAspect="1"/>
          </p:cNvPicPr>
          <p:nvPr/>
        </p:nvPicPr>
        <p:blipFill>
          <a:blip r:embed="rId3"/>
          <a:stretch>
            <a:fillRect/>
          </a:stretch>
        </p:blipFill>
        <p:spPr>
          <a:xfrm>
            <a:off x="6937308" y="2689932"/>
            <a:ext cx="1881106" cy="825623"/>
          </a:xfrm>
          <a:prstGeom prst="rect">
            <a:avLst/>
          </a:prstGeom>
        </p:spPr>
      </p:pic>
      <p:pic>
        <p:nvPicPr>
          <p:cNvPr id="7" name="Picture 2" descr="vívosmart® 4">
            <a:extLst>
              <a:ext uri="{FF2B5EF4-FFF2-40B4-BE49-F238E27FC236}">
                <a16:creationId xmlns:a16="http://schemas.microsoft.com/office/drawing/2014/main" id="{0E0BCC57-1218-440D-A7CD-5DAC0D04465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7241" r="24665"/>
          <a:stretch/>
        </p:blipFill>
        <p:spPr bwMode="auto">
          <a:xfrm>
            <a:off x="3855172" y="4308902"/>
            <a:ext cx="1149919" cy="2390924"/>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Down 9">
            <a:extLst>
              <a:ext uri="{FF2B5EF4-FFF2-40B4-BE49-F238E27FC236}">
                <a16:creationId xmlns:a16="http://schemas.microsoft.com/office/drawing/2014/main" id="{B30AE3F9-B459-4B6A-BD88-9CDFEF65EFD2}"/>
              </a:ext>
            </a:extLst>
          </p:cNvPr>
          <p:cNvSpPr/>
          <p:nvPr/>
        </p:nvSpPr>
        <p:spPr>
          <a:xfrm>
            <a:off x="5938421" y="6338655"/>
            <a:ext cx="315158" cy="454771"/>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687504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5D0075-9809-43D7-AE9D-D4A2BBED07C0}"/>
              </a:ext>
            </a:extLst>
          </p:cNvPr>
          <p:cNvSpPr/>
          <p:nvPr/>
        </p:nvSpPr>
        <p:spPr>
          <a:xfrm>
            <a:off x="3225553" y="-4226616"/>
            <a:ext cx="6096000" cy="5999335"/>
          </a:xfrm>
          <a:prstGeom prst="rect">
            <a:avLst/>
          </a:prstGeom>
        </p:spPr>
        <p:txBody>
          <a:bodyPr>
            <a:spAutoFit/>
          </a:bodyPr>
          <a:lstStyle/>
          <a:p>
            <a:pPr algn="l" rtl="0">
              <a:lnSpc>
                <a:spcPct val="107000"/>
              </a:lnSpc>
              <a:spcAft>
                <a:spcPts val="0"/>
              </a:spcAft>
            </a:pPr>
            <a:r>
              <a:rPr lang="en-US" dirty="0">
                <a:latin typeface="Times New Roman" panose="02020603050405020304" pitchFamily="18" charset="0"/>
                <a:ea typeface="Times New Roman" panose="02020603050405020304" pitchFamily="18" charset="0"/>
                <a:cs typeface="Arial" panose="020B0604020202020204" pitchFamily="34" charset="0"/>
              </a:rPr>
              <a:t> </a:t>
            </a:r>
            <a:endParaRPr lang="en-US" dirty="0">
              <a:latin typeface="Calibri" panose="020F0502020204030204" pitchFamily="34" charset="0"/>
              <a:ea typeface="Calibri" panose="020F0502020204030204" pitchFamily="34" charset="0"/>
              <a:cs typeface="Arial" panose="020B0604020202020204" pitchFamily="34" charset="0"/>
            </a:endParaRPr>
          </a:p>
          <a:p>
            <a:pPr algn="ctr" rtl="0">
              <a:lnSpc>
                <a:spcPct val="107000"/>
              </a:lnSpc>
              <a:spcAft>
                <a:spcPts val="0"/>
              </a:spcAft>
            </a:pP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CONTENT</a:t>
            </a:r>
            <a:b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br>
            <a:r>
              <a:rPr lang="en-US" dirty="0" err="1">
                <a:solidFill>
                  <a:srgbClr val="000000"/>
                </a:solidFill>
                <a:latin typeface="Arial" panose="020B0604020202020204" pitchFamily="34" charset="0"/>
                <a:ea typeface="Times New Roman" panose="02020603050405020304" pitchFamily="18" charset="0"/>
                <a:cs typeface="Arial" panose="020B0604020202020204" pitchFamily="34" charset="0"/>
              </a:rPr>
              <a:t>CONTENT</a:t>
            </a:r>
            <a:endParaRPr lang="en-US"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0"/>
              </a:spcAft>
            </a:pPr>
            <a:r>
              <a:rPr lang="en-US" dirty="0">
                <a:latin typeface="Times New Roman" panose="02020603050405020304" pitchFamily="18" charset="0"/>
                <a:ea typeface="Times New Roman" panose="02020603050405020304" pitchFamily="18" charset="0"/>
                <a:cs typeface="Arial" panose="020B0604020202020204" pitchFamily="34" charset="0"/>
              </a:rPr>
              <a:t> </a:t>
            </a:r>
          </a:p>
          <a:p>
            <a:pPr algn="l" rtl="0">
              <a:lnSpc>
                <a:spcPct val="107000"/>
              </a:lnSpc>
              <a:spcAft>
                <a:spcPts val="0"/>
              </a:spcAft>
            </a:pPr>
            <a:endParaRPr lang="en-US" dirty="0">
              <a:latin typeface="Times New Roman" panose="02020603050405020304" pitchFamily="18" charset="0"/>
              <a:ea typeface="Calibri" panose="020F0502020204030204" pitchFamily="34" charset="0"/>
              <a:cs typeface="Arial" panose="020B0604020202020204" pitchFamily="34" charset="0"/>
            </a:endParaRPr>
          </a:p>
          <a:p>
            <a:pPr algn="l" rtl="0">
              <a:lnSpc>
                <a:spcPct val="107000"/>
              </a:lnSpc>
              <a:spcAft>
                <a:spcPts val="0"/>
              </a:spcAft>
            </a:pPr>
            <a:endParaRPr lang="en-US" dirty="0">
              <a:latin typeface="Calibri" panose="020F0502020204030204" pitchFamily="34" charset="0"/>
              <a:ea typeface="Calibri" panose="020F0502020204030204" pitchFamily="34" charset="0"/>
              <a:cs typeface="Arial" panose="020B0604020202020204" pitchFamily="34" charset="0"/>
            </a:endParaRPr>
          </a:p>
          <a:p>
            <a:pPr rtl="0">
              <a:lnSpc>
                <a:spcPct val="107000"/>
              </a:lnSpc>
            </a:pPr>
            <a:endPar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rtl="0">
              <a:lnSpc>
                <a:spcPct val="107000"/>
              </a:lnSpc>
            </a:pPr>
            <a:endPar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algn="l" rtl="0">
              <a:lnSpc>
                <a:spcPct val="107000"/>
              </a:lnSpc>
              <a:spcAft>
                <a:spcPts val="0"/>
              </a:spcAft>
            </a:pPr>
            <a:r>
              <a:rPr lang="en-US" dirty="0">
                <a:latin typeface="Times New Roman" panose="02020603050405020304" pitchFamily="18" charset="0"/>
                <a:ea typeface="Times New Roman" panose="02020603050405020304" pitchFamily="18" charset="0"/>
                <a:cs typeface="Arial" panose="020B0604020202020204" pitchFamily="34" charset="0"/>
              </a:rPr>
              <a:t> </a:t>
            </a:r>
            <a:endParaRPr lang="en-US" dirty="0">
              <a:latin typeface="Calibri" panose="020F0502020204030204" pitchFamily="34" charset="0"/>
              <a:ea typeface="Calibri" panose="020F0502020204030204" pitchFamily="34" charset="0"/>
              <a:cs typeface="Arial" panose="020B0604020202020204" pitchFamily="34" charset="0"/>
            </a:endParaRPr>
          </a:p>
          <a:p>
            <a:pPr algn="ctr" rtl="0">
              <a:lnSpc>
                <a:spcPct val="107000"/>
              </a:lnSpc>
              <a:spcAft>
                <a:spcPts val="0"/>
              </a:spcAft>
            </a:pP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CONTENT</a:t>
            </a:r>
            <a:endParaRPr lang="en-US" dirty="0">
              <a:latin typeface="Calibri" panose="020F0502020204030204" pitchFamily="34" charset="0"/>
              <a:ea typeface="Calibri" panose="020F0502020204030204" pitchFamily="34" charset="0"/>
              <a:cs typeface="Arial" panose="020B0604020202020204" pitchFamily="34" charset="0"/>
            </a:endParaRPr>
          </a:p>
          <a:p>
            <a:pPr algn="ctr" rtl="0">
              <a:lnSpc>
                <a:spcPct val="107000"/>
              </a:lnSpc>
              <a:spcAft>
                <a:spcPts val="0"/>
              </a:spcAft>
            </a:pP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CONTENT</a:t>
            </a:r>
            <a:endParaRPr lang="en-US" dirty="0">
              <a:latin typeface="Calibri" panose="020F0502020204030204" pitchFamily="34" charset="0"/>
              <a:ea typeface="Calibri" panose="020F0502020204030204" pitchFamily="34" charset="0"/>
              <a:cs typeface="Arial" panose="020B0604020202020204" pitchFamily="34" charset="0"/>
            </a:endParaRPr>
          </a:p>
          <a:p>
            <a:pPr algn="ctr" rtl="0">
              <a:lnSpc>
                <a:spcPct val="107000"/>
              </a:lnSpc>
              <a:spcAft>
                <a:spcPts val="0"/>
              </a:spcAft>
            </a:pP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CONTENT</a:t>
            </a:r>
          </a:p>
          <a:p>
            <a:pPr algn="ctr" rtl="0">
              <a:lnSpc>
                <a:spcPct val="107000"/>
              </a:lnSpc>
              <a:spcAft>
                <a:spcPts val="0"/>
              </a:spcAft>
            </a:pPr>
            <a:endParaRPr lang="en-US"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algn="ctr" rtl="0">
              <a:lnSpc>
                <a:spcPct val="107000"/>
              </a:lnSpc>
              <a:spcAft>
                <a:spcPts val="0"/>
              </a:spcAft>
            </a:pPr>
            <a:endParaRPr lang="en-US"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0"/>
              </a:spcAft>
            </a:pPr>
            <a:r>
              <a:rPr lang="en-US" dirty="0">
                <a:latin typeface="Times New Roman" panose="02020603050405020304" pitchFamily="18" charset="0"/>
                <a:ea typeface="Times New Roman" panose="02020603050405020304" pitchFamily="18" charset="0"/>
                <a:cs typeface="Arial" panose="020B0604020202020204" pitchFamily="34" charset="0"/>
              </a:rPr>
              <a:t> </a:t>
            </a:r>
            <a:endParaRPr lang="en-US"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0"/>
              </a:spcAft>
            </a:pPr>
            <a:r>
              <a:rPr lang="en-US" dirty="0">
                <a:latin typeface="Times New Roman" panose="02020603050405020304" pitchFamily="18" charset="0"/>
                <a:ea typeface="Times New Roman" panose="02020603050405020304" pitchFamily="18" charset="0"/>
                <a:cs typeface="Arial" panose="020B0604020202020204" pitchFamily="34" charset="0"/>
              </a:rPr>
              <a:t> </a:t>
            </a:r>
          </a:p>
          <a:p>
            <a:pPr algn="l" rtl="0">
              <a:lnSpc>
                <a:spcPct val="107000"/>
              </a:lnSpc>
              <a:spcAft>
                <a:spcPts val="0"/>
              </a:spcAft>
            </a:pPr>
            <a:endParaRPr lang="en-US" dirty="0">
              <a:latin typeface="Calibri" panose="020F0502020204030204" pitchFamily="34" charset="0"/>
              <a:ea typeface="Calibri" panose="020F0502020204030204" pitchFamily="34" charset="0"/>
              <a:cs typeface="Arial" panose="020B0604020202020204" pitchFamily="34" charset="0"/>
            </a:endParaRPr>
          </a:p>
          <a:p>
            <a:pPr algn="ctr" rtl="0">
              <a:lnSpc>
                <a:spcPct val="107000"/>
              </a:lnSpc>
              <a:spcAft>
                <a:spcPts val="0"/>
              </a:spcAft>
            </a:pP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CONTENT </a:t>
            </a:r>
            <a:endParaRPr lang="en-US" dirty="0">
              <a:latin typeface="Calibri" panose="020F0502020204030204" pitchFamily="34" charset="0"/>
              <a:ea typeface="Calibri" panose="020F0502020204030204" pitchFamily="34" charset="0"/>
              <a:cs typeface="Arial" panose="020B0604020202020204" pitchFamily="34" charset="0"/>
            </a:endParaRPr>
          </a:p>
          <a:p>
            <a:pPr algn="ctr" rtl="0">
              <a:lnSpc>
                <a:spcPct val="107000"/>
              </a:lnSpc>
              <a:spcAft>
                <a:spcPts val="0"/>
              </a:spcAft>
            </a:pP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CONTENT</a:t>
            </a:r>
            <a:endParaRPr lang="en-US"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0"/>
              </a:spcAft>
            </a:pPr>
            <a:r>
              <a:rPr lang="en-US" dirty="0">
                <a:latin typeface="Times New Roman" panose="02020603050405020304" pitchFamily="18" charset="0"/>
                <a:ea typeface="Times New Roman" panose="02020603050405020304" pitchFamily="18" charset="0"/>
                <a:cs typeface="Arial" panose="020B0604020202020204" pitchFamily="34" charset="0"/>
              </a:rPr>
              <a:t> </a:t>
            </a:r>
            <a:endParaRPr lang="he-IL" dirty="0"/>
          </a:p>
        </p:txBody>
      </p:sp>
      <p:sp>
        <p:nvSpPr>
          <p:cNvPr id="5" name="object 3">
            <a:extLst>
              <a:ext uri="{FF2B5EF4-FFF2-40B4-BE49-F238E27FC236}">
                <a16:creationId xmlns:a16="http://schemas.microsoft.com/office/drawing/2014/main" id="{C4B5AAFA-F3C2-49AA-9055-F04CC8F4F900}"/>
              </a:ext>
            </a:extLst>
          </p:cNvPr>
          <p:cNvSpPr/>
          <p:nvPr/>
        </p:nvSpPr>
        <p:spPr>
          <a:xfrm>
            <a:off x="3970581" y="-4768933"/>
            <a:ext cx="1511004" cy="2296086"/>
          </a:xfrm>
          <a:prstGeom prst="rect">
            <a:avLst/>
          </a:prstGeom>
          <a:blipFill>
            <a:blip r:embed="rId2" cstate="print"/>
            <a:stretch>
              <a:fillRect/>
            </a:stretch>
          </a:blipFill>
        </p:spPr>
        <p:txBody>
          <a:bodyPr wrap="square" lIns="0" tIns="0" rIns="0" bIns="0" rtlCol="0"/>
          <a:lstStyle/>
          <a:p>
            <a:endParaRPr dirty="0"/>
          </a:p>
        </p:txBody>
      </p:sp>
      <p:pic>
        <p:nvPicPr>
          <p:cNvPr id="6" name="תמונה 26">
            <a:extLst>
              <a:ext uri="{FF2B5EF4-FFF2-40B4-BE49-F238E27FC236}">
                <a16:creationId xmlns:a16="http://schemas.microsoft.com/office/drawing/2014/main" id="{2AC2723B-569F-4D48-8726-C9BAF412243F}"/>
              </a:ext>
            </a:extLst>
          </p:cNvPr>
          <p:cNvPicPr>
            <a:picLocks noChangeAspect="1"/>
          </p:cNvPicPr>
          <p:nvPr/>
        </p:nvPicPr>
        <p:blipFill>
          <a:blip r:embed="rId3"/>
          <a:stretch>
            <a:fillRect/>
          </a:stretch>
        </p:blipFill>
        <p:spPr>
          <a:xfrm>
            <a:off x="7052717" y="-2237175"/>
            <a:ext cx="1881106" cy="825623"/>
          </a:xfrm>
          <a:prstGeom prst="rect">
            <a:avLst/>
          </a:prstGeom>
        </p:spPr>
      </p:pic>
      <p:pic>
        <p:nvPicPr>
          <p:cNvPr id="7" name="Picture 2" descr="vívosmart® 4">
            <a:extLst>
              <a:ext uri="{FF2B5EF4-FFF2-40B4-BE49-F238E27FC236}">
                <a16:creationId xmlns:a16="http://schemas.microsoft.com/office/drawing/2014/main" id="{0E0BCC57-1218-440D-A7CD-5DAC0D04465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7241" r="24665"/>
          <a:stretch/>
        </p:blipFill>
        <p:spPr bwMode="auto">
          <a:xfrm>
            <a:off x="3970581" y="-618205"/>
            <a:ext cx="1149919" cy="2390924"/>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Down 9">
            <a:extLst>
              <a:ext uri="{FF2B5EF4-FFF2-40B4-BE49-F238E27FC236}">
                <a16:creationId xmlns:a16="http://schemas.microsoft.com/office/drawing/2014/main" id="{B30AE3F9-B459-4B6A-BD88-9CDFEF65EFD2}"/>
              </a:ext>
            </a:extLst>
          </p:cNvPr>
          <p:cNvSpPr/>
          <p:nvPr/>
        </p:nvSpPr>
        <p:spPr>
          <a:xfrm>
            <a:off x="6053830" y="1411548"/>
            <a:ext cx="315158" cy="454771"/>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4" name="Picture 3">
            <a:extLst>
              <a:ext uri="{FF2B5EF4-FFF2-40B4-BE49-F238E27FC236}">
                <a16:creationId xmlns:a16="http://schemas.microsoft.com/office/drawing/2014/main" id="{66084767-CECC-49DE-9B50-EB84B654C3B1}"/>
              </a:ext>
            </a:extLst>
          </p:cNvPr>
          <p:cNvPicPr>
            <a:picLocks noChangeAspect="1"/>
          </p:cNvPicPr>
          <p:nvPr/>
        </p:nvPicPr>
        <p:blipFill>
          <a:blip r:embed="rId5"/>
          <a:stretch>
            <a:fillRect/>
          </a:stretch>
        </p:blipFill>
        <p:spPr>
          <a:xfrm>
            <a:off x="4007584" y="2049523"/>
            <a:ext cx="4531937" cy="4720506"/>
          </a:xfrm>
          <a:prstGeom prst="rect">
            <a:avLst/>
          </a:prstGeom>
        </p:spPr>
      </p:pic>
      <p:sp>
        <p:nvSpPr>
          <p:cNvPr id="9" name="Arrow: Down 8">
            <a:extLst>
              <a:ext uri="{FF2B5EF4-FFF2-40B4-BE49-F238E27FC236}">
                <a16:creationId xmlns:a16="http://schemas.microsoft.com/office/drawing/2014/main" id="{351A8480-7A9C-4102-ADBF-F42B4AD71E85}"/>
              </a:ext>
            </a:extLst>
          </p:cNvPr>
          <p:cNvSpPr/>
          <p:nvPr/>
        </p:nvSpPr>
        <p:spPr>
          <a:xfrm>
            <a:off x="5958394" y="6592062"/>
            <a:ext cx="315158" cy="454771"/>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725582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4EAA38-0438-44AC-89B6-DDD5CA136241}"/>
              </a:ext>
            </a:extLst>
          </p:cNvPr>
          <p:cNvPicPr>
            <a:picLocks noChangeAspect="1"/>
          </p:cNvPicPr>
          <p:nvPr/>
        </p:nvPicPr>
        <p:blipFill>
          <a:blip r:embed="rId2"/>
          <a:stretch>
            <a:fillRect/>
          </a:stretch>
        </p:blipFill>
        <p:spPr>
          <a:xfrm>
            <a:off x="3509961" y="1295668"/>
            <a:ext cx="5172075" cy="1333500"/>
          </a:xfrm>
          <a:prstGeom prst="rect">
            <a:avLst/>
          </a:prstGeom>
        </p:spPr>
      </p:pic>
      <p:pic>
        <p:nvPicPr>
          <p:cNvPr id="8" name="Picture 7">
            <a:extLst>
              <a:ext uri="{FF2B5EF4-FFF2-40B4-BE49-F238E27FC236}">
                <a16:creationId xmlns:a16="http://schemas.microsoft.com/office/drawing/2014/main" id="{52B5123F-2A48-4EFD-B886-B498EDA757FE}"/>
              </a:ext>
            </a:extLst>
          </p:cNvPr>
          <p:cNvPicPr>
            <a:picLocks noChangeAspect="1"/>
          </p:cNvPicPr>
          <p:nvPr/>
        </p:nvPicPr>
        <p:blipFill>
          <a:blip r:embed="rId3"/>
          <a:stretch>
            <a:fillRect/>
          </a:stretch>
        </p:blipFill>
        <p:spPr>
          <a:xfrm>
            <a:off x="6095997" y="3935852"/>
            <a:ext cx="2217126" cy="801026"/>
          </a:xfrm>
          <a:prstGeom prst="rect">
            <a:avLst/>
          </a:prstGeom>
        </p:spPr>
      </p:pic>
      <p:sp>
        <p:nvSpPr>
          <p:cNvPr id="4" name="TextBox 3">
            <a:extLst>
              <a:ext uri="{FF2B5EF4-FFF2-40B4-BE49-F238E27FC236}">
                <a16:creationId xmlns:a16="http://schemas.microsoft.com/office/drawing/2014/main" id="{C6E3D62F-A39D-4DF9-A45B-6E25AAB5FCB5}"/>
              </a:ext>
            </a:extLst>
          </p:cNvPr>
          <p:cNvSpPr txBox="1"/>
          <p:nvPr/>
        </p:nvSpPr>
        <p:spPr>
          <a:xfrm>
            <a:off x="4375243" y="4151699"/>
            <a:ext cx="1262077" cy="369332"/>
          </a:xfrm>
          <a:prstGeom prst="rect">
            <a:avLst/>
          </a:prstGeom>
          <a:noFill/>
        </p:spPr>
        <p:txBody>
          <a:bodyPr wrap="none" rtlCol="1">
            <a:spAutoFit/>
          </a:bodyPr>
          <a:lstStyle/>
          <a:p>
            <a:r>
              <a:rPr lang="en-US" dirty="0"/>
              <a:t>Learn more</a:t>
            </a:r>
            <a:endParaRPr lang="he-IL" dirty="0"/>
          </a:p>
        </p:txBody>
      </p:sp>
      <p:sp>
        <p:nvSpPr>
          <p:cNvPr id="9" name="TextBox 8">
            <a:extLst>
              <a:ext uri="{FF2B5EF4-FFF2-40B4-BE49-F238E27FC236}">
                <a16:creationId xmlns:a16="http://schemas.microsoft.com/office/drawing/2014/main" id="{4DBA79C5-7FB2-490F-A51D-4B048E94FB52}"/>
              </a:ext>
            </a:extLst>
          </p:cNvPr>
          <p:cNvSpPr txBox="1"/>
          <p:nvPr/>
        </p:nvSpPr>
        <p:spPr>
          <a:xfrm>
            <a:off x="4222953" y="2705150"/>
            <a:ext cx="3746090" cy="523220"/>
          </a:xfrm>
          <a:prstGeom prst="rect">
            <a:avLst/>
          </a:prstGeom>
          <a:noFill/>
        </p:spPr>
        <p:txBody>
          <a:bodyPr wrap="none" rtlCol="1">
            <a:spAutoFit/>
          </a:bodyPr>
          <a:lstStyle/>
          <a:p>
            <a:r>
              <a:rPr lang="en-US" sz="2800" dirty="0"/>
              <a:t>Seatback+ for Enterprise</a:t>
            </a:r>
            <a:endParaRPr lang="he-IL" sz="2800" dirty="0"/>
          </a:p>
        </p:txBody>
      </p:sp>
      <p:sp>
        <p:nvSpPr>
          <p:cNvPr id="10" name="TextBox 9">
            <a:extLst>
              <a:ext uri="{FF2B5EF4-FFF2-40B4-BE49-F238E27FC236}">
                <a16:creationId xmlns:a16="http://schemas.microsoft.com/office/drawing/2014/main" id="{471657B1-0A9A-499D-BAEA-47A38D5F53BC}"/>
              </a:ext>
            </a:extLst>
          </p:cNvPr>
          <p:cNvSpPr txBox="1"/>
          <p:nvPr/>
        </p:nvSpPr>
        <p:spPr>
          <a:xfrm>
            <a:off x="2695126" y="3228370"/>
            <a:ext cx="6801743" cy="584775"/>
          </a:xfrm>
          <a:prstGeom prst="rect">
            <a:avLst/>
          </a:prstGeom>
          <a:noFill/>
        </p:spPr>
        <p:txBody>
          <a:bodyPr wrap="square" rtlCol="1">
            <a:spAutoFit/>
          </a:bodyPr>
          <a:lstStyle/>
          <a:p>
            <a:pPr algn="ctr"/>
            <a:r>
              <a:rPr lang="en-US" sz="1600" dirty="0"/>
              <a:t>A fully scalable, flexible and secure Corporate Wellness solution</a:t>
            </a:r>
            <a:br>
              <a:rPr lang="en-US" sz="1600" dirty="0"/>
            </a:br>
            <a:r>
              <a:rPr lang="en-US" sz="1600" dirty="0"/>
              <a:t>Empowering your employees to perform better and reach their Health Goals</a:t>
            </a:r>
            <a:endParaRPr lang="he-IL" sz="1600" dirty="0"/>
          </a:p>
        </p:txBody>
      </p:sp>
      <p:sp>
        <p:nvSpPr>
          <p:cNvPr id="11" name="Arrow: Down 10">
            <a:extLst>
              <a:ext uri="{FF2B5EF4-FFF2-40B4-BE49-F238E27FC236}">
                <a16:creationId xmlns:a16="http://schemas.microsoft.com/office/drawing/2014/main" id="{068E1FFE-49B8-4746-8660-7EDA3410896F}"/>
              </a:ext>
            </a:extLst>
          </p:cNvPr>
          <p:cNvSpPr/>
          <p:nvPr/>
        </p:nvSpPr>
        <p:spPr>
          <a:xfrm>
            <a:off x="5774166" y="4907924"/>
            <a:ext cx="630314" cy="696478"/>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Rectangle 11">
            <a:extLst>
              <a:ext uri="{FF2B5EF4-FFF2-40B4-BE49-F238E27FC236}">
                <a16:creationId xmlns:a16="http://schemas.microsoft.com/office/drawing/2014/main" id="{8681C0AE-3C0C-4C50-89ED-445CE04F1CF0}"/>
              </a:ext>
            </a:extLst>
          </p:cNvPr>
          <p:cNvSpPr/>
          <p:nvPr/>
        </p:nvSpPr>
        <p:spPr>
          <a:xfrm>
            <a:off x="0" y="5732431"/>
            <a:ext cx="12178646" cy="112556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4101775882"/>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3664</TotalTime>
  <Words>2032</Words>
  <Application>Microsoft Office PowerPoint</Application>
  <PresentationFormat>Widescreen</PresentationFormat>
  <Paragraphs>204</Paragraphs>
  <Slides>32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Calibri Light</vt:lpstr>
      <vt:lpstr>Montserrat</vt:lpstr>
      <vt:lpstr>Times New Roman</vt:lpstr>
      <vt:lpstr>ערכת נושא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Going back to the first screen!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Caesarstone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Inbar Gilboa</dc:creator>
  <cp:lastModifiedBy>Sahar J</cp:lastModifiedBy>
  <cp:revision>114</cp:revision>
  <dcterms:created xsi:type="dcterms:W3CDTF">2019-04-16T04:13:17Z</dcterms:created>
  <dcterms:modified xsi:type="dcterms:W3CDTF">2020-03-18T13:16:51Z</dcterms:modified>
</cp:coreProperties>
</file>